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1"/>
  </p:sldMasterIdLst>
  <p:notesMasterIdLst>
    <p:notesMasterId r:id="rId24"/>
  </p:notesMasterIdLst>
  <p:handoutMasterIdLst>
    <p:handoutMasterId r:id="rId25"/>
  </p:handoutMasterIdLst>
  <p:sldIdLst>
    <p:sldId id="318" r:id="rId2"/>
    <p:sldId id="308" r:id="rId3"/>
    <p:sldId id="286" r:id="rId4"/>
    <p:sldId id="313" r:id="rId5"/>
    <p:sldId id="310" r:id="rId6"/>
    <p:sldId id="314" r:id="rId7"/>
    <p:sldId id="261" r:id="rId8"/>
    <p:sldId id="274" r:id="rId9"/>
    <p:sldId id="264" r:id="rId10"/>
    <p:sldId id="316" r:id="rId11"/>
    <p:sldId id="269" r:id="rId12"/>
    <p:sldId id="270" r:id="rId13"/>
    <p:sldId id="265" r:id="rId14"/>
    <p:sldId id="302" r:id="rId15"/>
    <p:sldId id="303" r:id="rId16"/>
    <p:sldId id="319" r:id="rId17"/>
    <p:sldId id="320" r:id="rId18"/>
    <p:sldId id="275" r:id="rId19"/>
    <p:sldId id="305" r:id="rId20"/>
    <p:sldId id="306" r:id="rId21"/>
    <p:sldId id="307" r:id="rId22"/>
    <p:sldId id="315"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26" autoAdjust="0"/>
  </p:normalViewPr>
  <p:slideViewPr>
    <p:cSldViewPr>
      <p:cViewPr varScale="1">
        <p:scale>
          <a:sx n="81" d="100"/>
          <a:sy n="81" d="100"/>
        </p:scale>
        <p:origin x="-12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4117D3-4C43-475E-874D-D5D171CE683C}" type="datetimeFigureOut">
              <a:rPr lang="el-GR" smtClean="0"/>
              <a:pPr/>
              <a:t>20/10/2017</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C5E115-F2D2-4124-91CC-D4544772BAF5}"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67B839-06D3-4990-A238-88B13974ABD1}" type="datetimeFigureOut">
              <a:rPr lang="el-GR" smtClean="0"/>
              <a:pPr/>
              <a:t>20/10/2017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4EE31-D3DB-4F5E-8213-A4C5CE197D9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EE212884-C281-45F5-9C88-9F1A6644E02B}" type="slidenum">
              <a:rPr lang="en-US" smtClean="0"/>
              <a:pPr>
                <a:defRPr/>
              </a:pPr>
              <a:t>2</a:t>
            </a:fld>
            <a:endParaRPr lang="en-US"/>
          </a:p>
        </p:txBody>
      </p:sp>
    </p:spTree>
    <p:extLst>
      <p:ext uri="{BB962C8B-B14F-4D97-AF65-F5344CB8AC3E}">
        <p14:creationId xmlns="" xmlns:p14="http://schemas.microsoft.com/office/powerpoint/2010/main" val="2493232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58A8166-A56E-426F-B1C9-7EEAD8142BBB}"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Εδώ έχουν περιληφθεί όλες οι πατροπαράδοτες μορφές ελέγχου που χρησιμοποιούν οι διακινητές</a:t>
            </a:r>
            <a:r>
              <a:rPr lang="el-GR" baseline="0" dirty="0" smtClean="0"/>
              <a:t>  για τα θύματα. </a:t>
            </a:r>
            <a:endParaRPr lang="en-US" dirty="0"/>
          </a:p>
        </p:txBody>
      </p:sp>
      <p:sp>
        <p:nvSpPr>
          <p:cNvPr id="4" name="Slide Number Placeholder 3"/>
          <p:cNvSpPr>
            <a:spLocks noGrp="1"/>
          </p:cNvSpPr>
          <p:nvPr>
            <p:ph type="sldNum" sz="quarter" idx="10"/>
          </p:nvPr>
        </p:nvSpPr>
        <p:spPr/>
        <p:txBody>
          <a:bodyPr/>
          <a:lstStyle/>
          <a:p>
            <a:pPr>
              <a:defRPr/>
            </a:pPr>
            <a:fld id="{D58A8166-A56E-426F-B1C9-7EEAD8142BBB}" type="slidenum">
              <a:rPr lang="en-US" smtClean="0"/>
              <a:pPr>
                <a:defRPr/>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Ωστόσο,</a:t>
            </a:r>
            <a:r>
              <a:rPr lang="el-GR" baseline="0" dirty="0" smtClean="0"/>
              <a:t> σήμερα και ειδικότερα οι γυναίκες διακινητές οι οποίες αυξάνονται συνεχώς χρησιμοποιούν μεθόδους όπως τη  οικονομική εξάρτυση, την ανάπτυξη φιλικών και καμιά φορά μητρικών σχέσεων με το θύμα, κτίζουν εμπιστοσύνη και εμπεδώνουν στο θύμα μια σχέση στοργική ενδιαφέροντος και προστασίας. Κανένα από τα θύματα που συναντήσαμε στις τελευταίες υποθέσεις δεν ήθελε να καταδώσει τις διακινήτριες ακριβώς γιατί δεν πίστευαν ότι αυτές τους έχουν κάμει κάτι κακό. Πίστευαν ότι η εμπλοκή τους στην πορνεία ήταν καθαρά φταίξιμο δικό τους.</a:t>
            </a:r>
            <a:endParaRPr lang="en-US" dirty="0"/>
          </a:p>
        </p:txBody>
      </p:sp>
      <p:sp>
        <p:nvSpPr>
          <p:cNvPr id="4" name="Slide Number Placeholder 3"/>
          <p:cNvSpPr>
            <a:spLocks noGrp="1"/>
          </p:cNvSpPr>
          <p:nvPr>
            <p:ph type="sldNum" sz="quarter" idx="10"/>
          </p:nvPr>
        </p:nvSpPr>
        <p:spPr/>
        <p:txBody>
          <a:bodyPr/>
          <a:lstStyle/>
          <a:p>
            <a:pPr>
              <a:defRPr/>
            </a:pPr>
            <a:fld id="{D58A8166-A56E-426F-B1C9-7EEAD8142BBB}"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FEA5AC22-5DC1-4CAE-80F3-AF3BE5A58993}" type="datetime1">
              <a:rPr lang="el-GR" smtClean="0"/>
              <a:pPr/>
              <a:t>20/10/2017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DB6F9E1-0374-4021-9AE8-810BED0C7938}" type="datetime1">
              <a:rPr lang="el-GR" smtClean="0"/>
              <a:pPr/>
              <a:t>20/10/2017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2C539D4-48F4-479C-B276-CC9781403C75}" type="datetime1">
              <a:rPr lang="el-GR" smtClean="0"/>
              <a:pPr/>
              <a:t>20/10/2017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A5B5401-4DED-4920-986D-40E4B6773576}" type="datetime1">
              <a:rPr lang="el-GR" smtClean="0"/>
              <a:pPr/>
              <a:t>20/10/2017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FAFB49-DFAC-4C5F-A9A6-2628DE0D516C}" type="datetime1">
              <a:rPr lang="el-GR" smtClean="0"/>
              <a:pPr/>
              <a:t>20/10/2017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0E151D9A-03FC-46B1-9947-DA84BD157AC5}" type="datetime1">
              <a:rPr lang="el-GR" smtClean="0"/>
              <a:pPr/>
              <a:t>20/10/2017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76212A63-51DC-4F05-A0B5-2FCA788988D4}" type="datetime1">
              <a:rPr lang="el-GR" smtClean="0"/>
              <a:pPr/>
              <a:t>20/10/2017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D0857C3-6630-42DA-BD58-325673C08A34}" type="datetime1">
              <a:rPr lang="el-GR" smtClean="0"/>
              <a:pPr/>
              <a:t>20/10/2017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0DF4E-0336-4213-ABB8-BDC012E3EDFD}" type="datetime1">
              <a:rPr lang="el-GR" smtClean="0"/>
              <a:pPr/>
              <a:t>20/10/2017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A6A1D-333D-40E3-B3FB-6747CA292F65}" type="datetime1">
              <a:rPr lang="el-GR" smtClean="0"/>
              <a:pPr/>
              <a:t>20/10/2017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46FAF-0B31-49A0-926E-98CA4D500483}" type="datetime1">
              <a:rPr lang="el-GR" smtClean="0"/>
              <a:pPr/>
              <a:t>20/10/2017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5F1D46-2D4B-4E0C-9FA4-61AD2D2DD46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4D4FF-A99E-4F7F-BDA5-9D112BAC0EEE}" type="datetime1">
              <a:rPr lang="el-GR" smtClean="0"/>
              <a:pPr/>
              <a:t>20/10/2017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F1D46-2D4B-4E0C-9FA4-61AD2D2DD462}" type="slidenum">
              <a:rPr lang="el-GR" smtClean="0"/>
              <a:pPr/>
              <a:t>‹#›</a:t>
            </a:fld>
            <a:endParaRPr lang="el-GR"/>
          </a:p>
        </p:txBody>
      </p:sp>
      <p:pic>
        <p:nvPicPr>
          <p:cNvPr id="8" name="Picture 6" descr="police logo.png"/>
          <p:cNvPicPr>
            <a:picLocks noChangeAspect="1"/>
          </p:cNvPicPr>
          <p:nvPr userDrawn="1"/>
        </p:nvPicPr>
        <p:blipFill>
          <a:blip r:embed="rId13"/>
          <a:srcRect/>
          <a:stretch>
            <a:fillRect/>
          </a:stretch>
        </p:blipFill>
        <p:spPr bwMode="auto">
          <a:xfrm>
            <a:off x="179512" y="188640"/>
            <a:ext cx="792162" cy="6492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2348880"/>
            <a:ext cx="7453312" cy="1944687"/>
          </a:xfrm>
        </p:spPr>
        <p:txBody>
          <a:bodyPr anchor="ctr">
            <a:normAutofit/>
          </a:bodyPr>
          <a:lstStyle/>
          <a:p>
            <a:r>
              <a:rPr lang="el-GR" cap="none" dirty="0" smtClean="0"/>
              <a:t>ΔΙΑΣΤΑΣΗ ΚΑΙ ΜΟΡΦΕΣ ΤΗΣ ΕΜΠΟΡΙΑΣ </a:t>
            </a:r>
            <a:endParaRPr lang="en-GB" altLang="en-US" sz="4400" dirty="0" smtClean="0">
              <a:solidFill>
                <a:schemeClr val="tx1"/>
              </a:solidFill>
            </a:endParaRPr>
          </a:p>
        </p:txBody>
      </p:sp>
      <p:sp>
        <p:nvSpPr>
          <p:cNvPr id="2056" name="Rectangle 5"/>
          <p:cNvSpPr>
            <a:spLocks noGrp="1" noChangeArrowheads="1"/>
          </p:cNvSpPr>
          <p:nvPr>
            <p:ph type="subTitle" idx="1"/>
          </p:nvPr>
        </p:nvSpPr>
        <p:spPr>
          <a:xfrm>
            <a:off x="1116012" y="476250"/>
            <a:ext cx="7776467" cy="720502"/>
          </a:xfrm>
          <a:noFill/>
        </p:spPr>
        <p:txBody>
          <a:bodyPr>
            <a:normAutofit/>
          </a:bodyPr>
          <a:lstStyle/>
          <a:p>
            <a:pPr algn="l" eaLnBrk="1" hangingPunct="1"/>
            <a:r>
              <a:rPr lang="el-GR" altLang="en-US" sz="1800" b="1" dirty="0" smtClean="0">
                <a:solidFill>
                  <a:srgbClr val="002060"/>
                </a:solidFill>
              </a:rPr>
              <a:t>ΑΣΤΥΝΟΜΙΑ </a:t>
            </a:r>
            <a:r>
              <a:rPr lang="el-GR" altLang="en-US" sz="1800" b="1" dirty="0" smtClean="0">
                <a:solidFill>
                  <a:srgbClr val="002060"/>
                </a:solidFill>
              </a:rPr>
              <a:t>ΚΥΠΡΟΥ/Τμήμα Καταπολέμησης Εγκλήματος/Γραφείο Καταπολέμησης Εμπορίας Προσώπων/Αρχηγείο Αστυνομίας </a:t>
            </a:r>
            <a:endParaRPr lang="en-GB" altLang="en-US" sz="1800" b="1" dirty="0" smtClean="0">
              <a:solidFill>
                <a:srgbClr val="002060"/>
              </a:solidFill>
            </a:endParaRPr>
          </a:p>
        </p:txBody>
      </p:sp>
      <p:pic>
        <p:nvPicPr>
          <p:cNvPr id="2051" name="Picture 7" descr="line.jpg"/>
          <p:cNvPicPr>
            <a:picLocks noChangeAspect="1"/>
          </p:cNvPicPr>
          <p:nvPr/>
        </p:nvPicPr>
        <p:blipFill>
          <a:blip r:embed="rId2"/>
          <a:srcRect/>
          <a:stretch>
            <a:fillRect/>
          </a:stretch>
        </p:blipFill>
        <p:spPr bwMode="auto">
          <a:xfrm>
            <a:off x="0" y="6237288"/>
            <a:ext cx="9144000" cy="112712"/>
          </a:xfrm>
          <a:prstGeom prst="rect">
            <a:avLst/>
          </a:prstGeom>
          <a:noFill/>
          <a:ln w="9525">
            <a:noFill/>
            <a:miter lim="800000"/>
            <a:headEnd/>
            <a:tailEnd/>
          </a:ln>
        </p:spPr>
      </p:pic>
      <p:sp>
        <p:nvSpPr>
          <p:cNvPr id="9" name="Rectangle 5"/>
          <p:cNvSpPr txBox="1">
            <a:spLocks noChangeArrowheads="1"/>
          </p:cNvSpPr>
          <p:nvPr/>
        </p:nvSpPr>
        <p:spPr bwMode="auto">
          <a:xfrm>
            <a:off x="250825" y="6381750"/>
            <a:ext cx="8569325" cy="503238"/>
          </a:xfrm>
          <a:prstGeom prst="rect">
            <a:avLst/>
          </a:prstGeom>
          <a:noFill/>
          <a:ln w="9525">
            <a:noFill/>
            <a:miter lim="800000"/>
            <a:headEnd/>
            <a:tailEnd/>
          </a:ln>
        </p:spPr>
        <p:txBody>
          <a:bodyPr/>
          <a:lstStyle/>
          <a:p>
            <a:pPr algn="ctr" eaLnBrk="1" hangingPunct="1">
              <a:spcBef>
                <a:spcPct val="20000"/>
              </a:spcBef>
              <a:defRPr/>
            </a:pPr>
            <a:r>
              <a:rPr lang="en-US" altLang="en-US" sz="1300" b="1" dirty="0">
                <a:solidFill>
                  <a:srgbClr val="002060"/>
                </a:solidFill>
                <a:latin typeface="+mn-lt"/>
              </a:rPr>
              <a:t>www.police.gov.cy / www.cypruspolicenews.com /</a:t>
            </a:r>
            <a:r>
              <a:rPr lang="el-GR" altLang="en-US" sz="1300" b="1" dirty="0">
                <a:solidFill>
                  <a:srgbClr val="002060"/>
                </a:solidFill>
                <a:latin typeface="+mn-lt"/>
              </a:rPr>
              <a:t> </a:t>
            </a:r>
            <a:r>
              <a:rPr lang="en-US" altLang="en-US" sz="1300" b="1" dirty="0">
                <a:solidFill>
                  <a:srgbClr val="002060"/>
                </a:solidFill>
                <a:latin typeface="+mn-lt"/>
              </a:rPr>
              <a:t>www.facebook.com/cypolice</a:t>
            </a:r>
            <a:r>
              <a:rPr lang="el-GR" altLang="en-US" sz="1300" b="1" dirty="0">
                <a:solidFill>
                  <a:srgbClr val="002060"/>
                </a:solidFill>
                <a:latin typeface="+mn-lt"/>
              </a:rPr>
              <a:t> /</a:t>
            </a:r>
            <a:r>
              <a:rPr lang="en-US" altLang="en-US" sz="1300" b="1" dirty="0">
                <a:solidFill>
                  <a:srgbClr val="002060"/>
                </a:solidFill>
                <a:latin typeface="+mn-lt"/>
              </a:rPr>
              <a:t> www. </a:t>
            </a:r>
            <a:r>
              <a:rPr lang="en-US" altLang="en-US" sz="1300" b="1" dirty="0" smtClean="0">
                <a:solidFill>
                  <a:srgbClr val="002060"/>
                </a:solidFill>
                <a:latin typeface="+mn-lt"/>
              </a:rPr>
              <a:t>twitter.com/Cyprus</a:t>
            </a:r>
            <a:r>
              <a:rPr lang="el-GR" altLang="en-US" sz="1300" b="1" dirty="0" smtClean="0">
                <a:solidFill>
                  <a:srgbClr val="002060"/>
                </a:solidFill>
                <a:latin typeface="+mn-lt"/>
              </a:rPr>
              <a:t> </a:t>
            </a:r>
            <a:r>
              <a:rPr lang="en-US" altLang="en-US" sz="1300" b="1" dirty="0" smtClean="0">
                <a:solidFill>
                  <a:srgbClr val="002060"/>
                </a:solidFill>
                <a:latin typeface="+mn-lt"/>
              </a:rPr>
              <a:t>Police </a:t>
            </a:r>
            <a:r>
              <a:rPr lang="el-GR" altLang="en-US" sz="1300" b="1" dirty="0" smtClean="0">
                <a:solidFill>
                  <a:srgbClr val="002060"/>
                </a:solidFill>
                <a:latin typeface="+mn-lt"/>
              </a:rPr>
              <a:t>  </a:t>
            </a:r>
            <a:r>
              <a:rPr lang="en-US" altLang="en-US" sz="1300" b="1" dirty="0" smtClean="0">
                <a:solidFill>
                  <a:srgbClr val="002060"/>
                </a:solidFill>
                <a:latin typeface="+mn-lt"/>
              </a:rPr>
              <a:t>  </a:t>
            </a:r>
            <a:endParaRPr lang="en-GB" altLang="en-US" sz="1300" b="1" dirty="0">
              <a:solidFill>
                <a:srgbClr val="002060"/>
              </a:solidFill>
              <a:latin typeface="+mn-lt"/>
            </a:endParaRPr>
          </a:p>
        </p:txBody>
      </p:sp>
      <p:pic>
        <p:nvPicPr>
          <p:cNvPr id="2053" name="Picture 10" descr="33.jpg"/>
          <p:cNvPicPr>
            <a:picLocks/>
          </p:cNvPicPr>
          <p:nvPr/>
        </p:nvPicPr>
        <p:blipFill>
          <a:blip r:embed="rId3" cstate="print"/>
          <a:srcRect/>
          <a:stretch>
            <a:fillRect/>
          </a:stretch>
        </p:blipFill>
        <p:spPr bwMode="auto">
          <a:xfrm>
            <a:off x="0" y="0"/>
            <a:ext cx="9144000" cy="476672"/>
          </a:xfrm>
          <a:prstGeom prst="rect">
            <a:avLst/>
          </a:prstGeom>
          <a:noFill/>
          <a:ln w="9525">
            <a:noFill/>
            <a:miter lim="800000"/>
            <a:headEnd/>
            <a:tailEnd/>
          </a:ln>
        </p:spPr>
      </p:pic>
      <p:pic>
        <p:nvPicPr>
          <p:cNvPr id="2054" name="Picture 6" descr="police logo.png"/>
          <p:cNvPicPr>
            <a:picLocks noChangeAspect="1"/>
          </p:cNvPicPr>
          <p:nvPr/>
        </p:nvPicPr>
        <p:blipFill>
          <a:blip r:embed="rId4"/>
          <a:srcRect/>
          <a:stretch>
            <a:fillRect/>
          </a:stretch>
        </p:blipFill>
        <p:spPr bwMode="auto">
          <a:xfrm>
            <a:off x="179388" y="403225"/>
            <a:ext cx="792162" cy="649288"/>
          </a:xfrm>
          <a:prstGeom prst="rect">
            <a:avLst/>
          </a:prstGeom>
          <a:noFill/>
          <a:ln w="9525">
            <a:noFill/>
            <a:miter lim="800000"/>
            <a:headEnd/>
            <a:tailEnd/>
          </a:ln>
        </p:spPr>
      </p:pic>
      <p:pic>
        <p:nvPicPr>
          <p:cNvPr id="2055" name="Picture 11" descr="lini4.jpg"/>
          <p:cNvPicPr>
            <a:picLocks/>
          </p:cNvPicPr>
          <p:nvPr/>
        </p:nvPicPr>
        <p:blipFill>
          <a:blip r:embed="rId5"/>
          <a:srcRect/>
          <a:stretch>
            <a:fillRect/>
          </a:stretch>
        </p:blipFill>
        <p:spPr bwMode="auto">
          <a:xfrm>
            <a:off x="755576" y="1196752"/>
            <a:ext cx="7948612" cy="71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u="sng" cap="none" dirty="0" smtClean="0"/>
              <a:t>Πρακτορεία εξασφάλισης εργασίας</a:t>
            </a:r>
            <a:endParaRPr lang="el-GR" dirty="0"/>
          </a:p>
        </p:txBody>
      </p:sp>
      <p:sp>
        <p:nvSpPr>
          <p:cNvPr id="3" name="Content Placeholder 2"/>
          <p:cNvSpPr>
            <a:spLocks noGrp="1"/>
          </p:cNvSpPr>
          <p:nvPr>
            <p:ph idx="1"/>
          </p:nvPr>
        </p:nvSpPr>
        <p:spPr>
          <a:xfrm>
            <a:off x="457200" y="1600200"/>
            <a:ext cx="8229600" cy="4781128"/>
          </a:xfrm>
        </p:spPr>
        <p:txBody>
          <a:bodyPr>
            <a:normAutofit fontScale="92500" lnSpcReduction="20000"/>
          </a:bodyPr>
          <a:lstStyle/>
          <a:p>
            <a:r>
              <a:rPr lang="el-GR" dirty="0" smtClean="0"/>
              <a:t>Τα πρακτορεία αυτά εμπλέκονται στην αλυσίδα της εμπορίας προσώπων αφού παραπέμπουν ανθρώπους στην εργασία ενώ οι διαδικασίες που ακολουθούνται δεν είναι σύμφωνα με τη νομοθεσία και αυτόματα το άτομο καθίσταται ευάλωτο</a:t>
            </a:r>
          </a:p>
          <a:p>
            <a:r>
              <a:rPr lang="el-GR" dirty="0" smtClean="0"/>
              <a:t>Συνεργασία </a:t>
            </a:r>
            <a:r>
              <a:rPr lang="el-GR" dirty="0" smtClean="0"/>
              <a:t>με </a:t>
            </a:r>
            <a:r>
              <a:rPr lang="el-GR" dirty="0" smtClean="0"/>
              <a:t>ομοεθνείς </a:t>
            </a:r>
            <a:r>
              <a:rPr lang="el-GR" dirty="0" smtClean="0"/>
              <a:t>των θυμάτων, οι οποίοι δρουν ως σύνδεσμοι μεταξύ των γραφείων και των εργατών</a:t>
            </a:r>
          </a:p>
          <a:p>
            <a:r>
              <a:rPr lang="el-GR" dirty="0" smtClean="0"/>
              <a:t>Τα πρακτορεία πιθανόν να </a:t>
            </a:r>
            <a:r>
              <a:rPr lang="el-GR" dirty="0" smtClean="0"/>
              <a:t>θεωρούν ότι η εμπλοκή και δράση τους δεν σχετίζεται άμεσα με την εκμετάλλευση των ατόμων αυτών  </a:t>
            </a:r>
            <a:endParaRPr lang="el-GR"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Εμπορία προσώπων με σκοπό την εκμετάλλευση στην εργασία </a:t>
            </a:r>
            <a:endParaRPr lang="en-US" dirty="0"/>
          </a:p>
        </p:txBody>
      </p:sp>
      <p:sp>
        <p:nvSpPr>
          <p:cNvPr id="3" name="Content Placeholder 2"/>
          <p:cNvSpPr>
            <a:spLocks noGrp="1"/>
          </p:cNvSpPr>
          <p:nvPr>
            <p:ph idx="1"/>
          </p:nvPr>
        </p:nvSpPr>
        <p:spPr/>
        <p:txBody>
          <a:bodyPr>
            <a:normAutofit lnSpcReduction="10000"/>
          </a:bodyPr>
          <a:lstStyle/>
          <a:p>
            <a:r>
              <a:rPr lang="el-GR" dirty="0" smtClean="0"/>
              <a:t>Καθορίζεται στη νομοθεσία αλλά οι εμπλεκόμενοι φροντίζουν να προφυλάσσουν την ταυτότητα τους </a:t>
            </a:r>
            <a:endParaRPr lang="el-GR" dirty="0" smtClean="0"/>
          </a:p>
          <a:p>
            <a:r>
              <a:rPr lang="el-GR" dirty="0" smtClean="0"/>
              <a:t>Υπάρχουν κάποιες δυσκολίες </a:t>
            </a:r>
            <a:r>
              <a:rPr lang="el-GR" dirty="0" smtClean="0"/>
              <a:t>σχετικά με </a:t>
            </a:r>
          </a:p>
          <a:p>
            <a:pPr lvl="1"/>
            <a:r>
              <a:rPr lang="el-GR" dirty="0" smtClean="0"/>
              <a:t>Αναγνώριση θυμάτων</a:t>
            </a:r>
          </a:p>
          <a:p>
            <a:pPr lvl="1"/>
            <a:r>
              <a:rPr lang="el-GR" dirty="0" smtClean="0"/>
              <a:t>Καθορισμός της κατάστασης της εκμετάλλευσης</a:t>
            </a:r>
          </a:p>
          <a:p>
            <a:r>
              <a:rPr lang="el-GR" dirty="0" smtClean="0"/>
              <a:t>Βοηθητικές </a:t>
            </a:r>
            <a:r>
              <a:rPr lang="el-GR" dirty="0" smtClean="0"/>
              <a:t>οι ενδείξεις</a:t>
            </a:r>
          </a:p>
          <a:p>
            <a:pPr lvl="1"/>
            <a:r>
              <a:rPr lang="el-GR" dirty="0" smtClean="0"/>
              <a:t>Κατοχή εγγράφων</a:t>
            </a:r>
          </a:p>
          <a:p>
            <a:pPr lvl="1"/>
            <a:r>
              <a:rPr lang="el-GR" dirty="0" smtClean="0"/>
              <a:t>Γνώση όρων συμβολαίου </a:t>
            </a:r>
            <a:endParaRPr lang="en-US"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11</a:t>
            </a:fld>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cap="none" dirty="0" smtClean="0"/>
              <a:t>Δυσκολία γιατί….</a:t>
            </a:r>
            <a:endParaRPr lang="en-US" cap="none" dirty="0"/>
          </a:p>
        </p:txBody>
      </p:sp>
      <p:sp>
        <p:nvSpPr>
          <p:cNvPr id="3" name="Content Placeholder 2"/>
          <p:cNvSpPr>
            <a:spLocks noGrp="1"/>
          </p:cNvSpPr>
          <p:nvPr>
            <p:ph idx="1"/>
          </p:nvPr>
        </p:nvSpPr>
        <p:spPr/>
        <p:txBody>
          <a:bodyPr>
            <a:normAutofit lnSpcReduction="10000"/>
          </a:bodyPr>
          <a:lstStyle/>
          <a:p>
            <a:r>
              <a:rPr lang="el-GR" dirty="0" smtClean="0"/>
              <a:t>Οι εργάτες θύματα </a:t>
            </a:r>
            <a:r>
              <a:rPr lang="el-GR" dirty="0" smtClean="0"/>
              <a:t>δεν αναγνωρίζουν </a:t>
            </a:r>
            <a:r>
              <a:rPr lang="el-GR" dirty="0" smtClean="0"/>
              <a:t>τους εαυτούς τους ως θύματα</a:t>
            </a:r>
          </a:p>
          <a:p>
            <a:r>
              <a:rPr lang="el-GR" dirty="0" smtClean="0"/>
              <a:t>Προτιμούν να δουλεύουν σε φτωχές συνθήκες</a:t>
            </a:r>
          </a:p>
          <a:p>
            <a:r>
              <a:rPr lang="el-GR" dirty="0" smtClean="0"/>
              <a:t>Δεν υπάρχει ορισμός για το βαθμό της εκμετάλλευσης που καθορίζει το έγκλημα</a:t>
            </a:r>
          </a:p>
          <a:p>
            <a:r>
              <a:rPr lang="el-GR" dirty="0" smtClean="0"/>
              <a:t>Οι ενδείξεις είναι περιορισμένες</a:t>
            </a:r>
          </a:p>
          <a:p>
            <a:r>
              <a:rPr lang="el-GR" dirty="0" smtClean="0"/>
              <a:t>Πολλές εμπλεκόμενες υπηρεσίες και μη ικανοποιητική ανταλλαγή πληροφοριών </a:t>
            </a:r>
            <a:endParaRPr lang="en-US"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Εκμετάλλευση στην οικιακή εργασία</a:t>
            </a:r>
            <a:endParaRPr lang="el-GR" dirty="0"/>
          </a:p>
        </p:txBody>
      </p:sp>
      <p:sp>
        <p:nvSpPr>
          <p:cNvPr id="3" name="Content Placeholder 2"/>
          <p:cNvSpPr>
            <a:spLocks noGrp="1"/>
          </p:cNvSpPr>
          <p:nvPr>
            <p:ph idx="1"/>
          </p:nvPr>
        </p:nvSpPr>
        <p:spPr/>
        <p:txBody>
          <a:bodyPr>
            <a:normAutofit fontScale="92500" lnSpcReduction="20000"/>
          </a:bodyPr>
          <a:lstStyle/>
          <a:p>
            <a:pPr>
              <a:buNone/>
            </a:pPr>
            <a:r>
              <a:rPr lang="el-GR" dirty="0" smtClean="0"/>
              <a:t>Κύρια χαρακτηριστικά </a:t>
            </a:r>
          </a:p>
          <a:p>
            <a:r>
              <a:rPr lang="el-GR" dirty="0" smtClean="0"/>
              <a:t>Υποταγή</a:t>
            </a:r>
            <a:endParaRPr lang="en-US" dirty="0" smtClean="0"/>
          </a:p>
          <a:p>
            <a:r>
              <a:rPr lang="el-GR" dirty="0" smtClean="0"/>
              <a:t>Υποχρέωση παροχής εργασίας </a:t>
            </a:r>
            <a:r>
              <a:rPr lang="el-GR" dirty="0" smtClean="0"/>
              <a:t>και σε </a:t>
            </a:r>
            <a:r>
              <a:rPr lang="el-GR" dirty="0" smtClean="0"/>
              <a:t>άλλα </a:t>
            </a:r>
            <a:r>
              <a:rPr lang="el-GR" dirty="0" smtClean="0"/>
              <a:t>σπίτια </a:t>
            </a:r>
            <a:endParaRPr lang="en-US" dirty="0" smtClean="0"/>
          </a:p>
          <a:p>
            <a:r>
              <a:rPr lang="el-GR" dirty="0" smtClean="0"/>
              <a:t>Χαμηλός ή καθόλου μισθός</a:t>
            </a:r>
          </a:p>
          <a:p>
            <a:r>
              <a:rPr lang="el-GR" dirty="0" smtClean="0"/>
              <a:t>Δεν υπάρχει μέρα ανάπαυσης</a:t>
            </a:r>
          </a:p>
          <a:p>
            <a:r>
              <a:rPr lang="el-GR" dirty="0" smtClean="0"/>
              <a:t>Φυσική και ψυχολογική βία</a:t>
            </a:r>
          </a:p>
          <a:p>
            <a:r>
              <a:rPr lang="el-GR" dirty="0" smtClean="0"/>
              <a:t>Αδύνατη η προσωπική ζωή</a:t>
            </a:r>
          </a:p>
          <a:p>
            <a:r>
              <a:rPr lang="el-GR" dirty="0" smtClean="0"/>
              <a:t>Συνήθως διαμονή με τους εργοδότες – στο έλεος τους</a:t>
            </a:r>
            <a:endParaRPr lang="el-GR"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13</a:t>
            </a:fld>
            <a:endParaRPr lang="el-G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11560" y="404664"/>
            <a:ext cx="7467600" cy="777875"/>
          </a:xfrm>
        </p:spPr>
        <p:txBody>
          <a:bodyPr>
            <a:normAutofit/>
          </a:bodyPr>
          <a:lstStyle/>
          <a:p>
            <a:pPr eaLnBrk="1" hangingPunct="1"/>
            <a:r>
              <a:rPr lang="el-GR" sz="3200" b="1" cap="none" dirty="0" smtClean="0"/>
              <a:t>Πως  οι  διακινητές ελέγχουν τα θύματα</a:t>
            </a:r>
            <a:endParaRPr lang="el-GR" sz="3200" cap="none" dirty="0" smtClean="0"/>
          </a:p>
        </p:txBody>
      </p:sp>
      <p:sp>
        <p:nvSpPr>
          <p:cNvPr id="44035" name="Content Placeholder 2"/>
          <p:cNvSpPr>
            <a:spLocks noGrp="1"/>
          </p:cNvSpPr>
          <p:nvPr>
            <p:ph sz="half" idx="1"/>
          </p:nvPr>
        </p:nvSpPr>
        <p:spPr>
          <a:xfrm>
            <a:off x="755576" y="1457325"/>
            <a:ext cx="4835525" cy="4635971"/>
          </a:xfrm>
        </p:spPr>
        <p:txBody>
          <a:bodyPr>
            <a:normAutofit fontScale="92500" lnSpcReduction="10000"/>
          </a:bodyPr>
          <a:lstStyle/>
          <a:p>
            <a:r>
              <a:rPr lang="el-GR" dirty="0" smtClean="0"/>
              <a:t>Απομόνωση </a:t>
            </a:r>
            <a:endParaRPr lang="el-GR" dirty="0" smtClean="0"/>
          </a:p>
          <a:p>
            <a:r>
              <a:rPr lang="el-GR" dirty="0" smtClean="0"/>
              <a:t>Ψυχολογική βία</a:t>
            </a:r>
            <a:endParaRPr lang="el-GR" dirty="0" smtClean="0"/>
          </a:p>
          <a:p>
            <a:r>
              <a:rPr lang="el-GR" dirty="0" smtClean="0"/>
              <a:t>Παρακράτηση εγγράφων </a:t>
            </a:r>
            <a:endParaRPr lang="el-GR" dirty="0" smtClean="0"/>
          </a:p>
          <a:p>
            <a:r>
              <a:rPr lang="el-GR" dirty="0" smtClean="0"/>
              <a:t>Πλασματικό χρέος </a:t>
            </a:r>
            <a:endParaRPr lang="el-GR" dirty="0" smtClean="0"/>
          </a:p>
          <a:p>
            <a:r>
              <a:rPr lang="el-GR" dirty="0" smtClean="0"/>
              <a:t>Απειλές προς το ίδιο το άτομο</a:t>
            </a:r>
            <a:endParaRPr lang="el-GR" dirty="0" smtClean="0"/>
          </a:p>
          <a:p>
            <a:r>
              <a:rPr lang="el-GR" dirty="0" smtClean="0"/>
              <a:t>Απειλές προς την οικογένεια του ατόμου αυτού </a:t>
            </a:r>
            <a:endParaRPr lang="el-GR" dirty="0" smtClean="0"/>
          </a:p>
          <a:p>
            <a:pPr eaLnBrk="1" hangingPunct="1"/>
            <a:r>
              <a:rPr lang="el-GR" dirty="0" smtClean="0"/>
              <a:t>Ξυλοδαρμοί , βιασμοί, πείνα, καψίματα </a:t>
            </a:r>
            <a:endParaRPr lang="el-GR" dirty="0" smtClean="0"/>
          </a:p>
          <a:p>
            <a:pPr eaLnBrk="1" hangingPunct="1"/>
            <a:r>
              <a:rPr lang="el-GR" dirty="0" smtClean="0"/>
              <a:t>Εξάρτηση από ουσίες – αλκοόλ και ναρκωτικά </a:t>
            </a:r>
            <a:endParaRPr lang="en-US" dirty="0" smtClean="0"/>
          </a:p>
          <a:p>
            <a:pPr eaLnBrk="1" hangingPunct="1"/>
            <a:endParaRPr lang="el-GR" dirty="0" smtClean="0"/>
          </a:p>
        </p:txBody>
      </p:sp>
      <p:sp>
        <p:nvSpPr>
          <p:cNvPr id="5" name="Slide Number Placeholder 4"/>
          <p:cNvSpPr>
            <a:spLocks noGrp="1"/>
          </p:cNvSpPr>
          <p:nvPr>
            <p:ph type="sldNum" sz="quarter" idx="12"/>
          </p:nvPr>
        </p:nvSpPr>
        <p:spPr/>
        <p:txBody>
          <a:bodyPr/>
          <a:lstStyle/>
          <a:p>
            <a:fld id="{F25F1D46-2D4B-4E0C-9FA4-61AD2D2DD462}" type="slidenum">
              <a:rPr lang="el-GR" smtClean="0"/>
              <a:pPr/>
              <a:t>14</a:t>
            </a:fld>
            <a:endParaRPr lang="el-GR" dirty="0"/>
          </a:p>
        </p:txBody>
      </p:sp>
      <p:pic>
        <p:nvPicPr>
          <p:cNvPr id="44036" name="Picture 2" descr="C:\Documents and Settings\police\My Documents\My Pictures\businesstravellers_inside.jpg"/>
          <p:cNvPicPr>
            <a:picLocks noChangeAspect="1" noChangeArrowheads="1"/>
          </p:cNvPicPr>
          <p:nvPr/>
        </p:nvPicPr>
        <p:blipFill>
          <a:blip r:embed="rId3" cstate="print"/>
          <a:srcRect/>
          <a:stretch>
            <a:fillRect/>
          </a:stretch>
        </p:blipFill>
        <p:spPr bwMode="auto">
          <a:xfrm>
            <a:off x="5940152" y="3068960"/>
            <a:ext cx="2700337" cy="24928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l-GR" smtClean="0"/>
              <a:t>ΩΣΤΟΣΟ….</a:t>
            </a:r>
            <a:endParaRPr lang="en-US" smtClean="0"/>
          </a:p>
        </p:txBody>
      </p:sp>
      <p:sp>
        <p:nvSpPr>
          <p:cNvPr id="45059" name="Content Placeholder 2"/>
          <p:cNvSpPr>
            <a:spLocks noGrp="1"/>
          </p:cNvSpPr>
          <p:nvPr>
            <p:ph idx="1"/>
          </p:nvPr>
        </p:nvSpPr>
        <p:spPr>
          <a:xfrm>
            <a:off x="467544" y="1556792"/>
            <a:ext cx="7113984" cy="4669979"/>
          </a:xfrm>
        </p:spPr>
        <p:txBody>
          <a:bodyPr/>
          <a:lstStyle/>
          <a:p>
            <a:r>
              <a:rPr lang="el-GR" dirty="0" smtClean="0"/>
              <a:t>Οικονομική εξάρτυση </a:t>
            </a:r>
          </a:p>
          <a:p>
            <a:r>
              <a:rPr lang="el-GR" dirty="0" smtClean="0"/>
              <a:t>Πλύση εγκεφάλου</a:t>
            </a:r>
          </a:p>
          <a:p>
            <a:r>
              <a:rPr lang="el-GR" dirty="0" smtClean="0"/>
              <a:t>Κτίσιμο εμπιστοσύνης</a:t>
            </a:r>
          </a:p>
          <a:p>
            <a:r>
              <a:rPr lang="el-GR" dirty="0" smtClean="0"/>
              <a:t>Προστασία </a:t>
            </a:r>
          </a:p>
          <a:p>
            <a:r>
              <a:rPr lang="el-GR" dirty="0" smtClean="0"/>
              <a:t>Ενδιαφέρον</a:t>
            </a:r>
            <a:endParaRPr lang="en-US" dirty="0" smtClean="0"/>
          </a:p>
        </p:txBody>
      </p:sp>
      <p:sp>
        <p:nvSpPr>
          <p:cNvPr id="9" name="Slide Number Placeholder 8"/>
          <p:cNvSpPr>
            <a:spLocks noGrp="1"/>
          </p:cNvSpPr>
          <p:nvPr>
            <p:ph type="sldNum" sz="quarter" idx="12"/>
          </p:nvPr>
        </p:nvSpPr>
        <p:spPr/>
        <p:txBody>
          <a:bodyPr/>
          <a:lstStyle/>
          <a:p>
            <a:fld id="{F25F1D46-2D4B-4E0C-9FA4-61AD2D2DD462}" type="slidenum">
              <a:rPr lang="el-GR" smtClean="0"/>
              <a:pPr/>
              <a:t>15</a:t>
            </a:fld>
            <a:endParaRPr lang="el-GR"/>
          </a:p>
        </p:txBody>
      </p:sp>
      <p:pic>
        <p:nvPicPr>
          <p:cNvPr id="4" name="Picture 3" descr="imagesCA8NO4WX.jpg"/>
          <p:cNvPicPr>
            <a:picLocks noChangeAspect="1"/>
          </p:cNvPicPr>
          <p:nvPr/>
        </p:nvPicPr>
        <p:blipFill>
          <a:blip r:embed="rId3" cstate="print"/>
          <a:stretch>
            <a:fillRect/>
          </a:stretch>
        </p:blipFill>
        <p:spPr>
          <a:xfrm>
            <a:off x="3059832" y="4725144"/>
            <a:ext cx="2590800" cy="1762125"/>
          </a:xfrm>
          <a:prstGeom prst="rect">
            <a:avLst/>
          </a:prstGeom>
        </p:spPr>
      </p:pic>
      <p:pic>
        <p:nvPicPr>
          <p:cNvPr id="5" name="Picture 4" descr="imagesCA8NO4WX.jpg"/>
          <p:cNvPicPr>
            <a:picLocks noChangeAspect="1"/>
          </p:cNvPicPr>
          <p:nvPr/>
        </p:nvPicPr>
        <p:blipFill>
          <a:blip r:embed="rId3" cstate="print"/>
          <a:stretch>
            <a:fillRect/>
          </a:stretch>
        </p:blipFill>
        <p:spPr>
          <a:xfrm>
            <a:off x="4283968" y="3356992"/>
            <a:ext cx="2590800" cy="1762125"/>
          </a:xfrm>
          <a:prstGeom prst="rect">
            <a:avLst/>
          </a:prstGeom>
        </p:spPr>
      </p:pic>
      <p:pic>
        <p:nvPicPr>
          <p:cNvPr id="6" name="Picture 5" descr="imagesCA8NO4WX.jpg"/>
          <p:cNvPicPr>
            <a:picLocks noChangeAspect="1"/>
          </p:cNvPicPr>
          <p:nvPr/>
        </p:nvPicPr>
        <p:blipFill>
          <a:blip r:embed="rId3" cstate="print"/>
          <a:stretch>
            <a:fillRect/>
          </a:stretch>
        </p:blipFill>
        <p:spPr>
          <a:xfrm>
            <a:off x="5508104" y="4797152"/>
            <a:ext cx="2590800" cy="1762125"/>
          </a:xfrm>
          <a:prstGeom prst="rect">
            <a:avLst/>
          </a:prstGeom>
        </p:spPr>
      </p:pic>
      <p:pic>
        <p:nvPicPr>
          <p:cNvPr id="7" name="Picture 6" descr="imagesCA8NO4WX.jpg"/>
          <p:cNvPicPr>
            <a:picLocks noChangeAspect="1"/>
          </p:cNvPicPr>
          <p:nvPr/>
        </p:nvPicPr>
        <p:blipFill>
          <a:blip r:embed="rId3" cstate="print"/>
          <a:stretch>
            <a:fillRect/>
          </a:stretch>
        </p:blipFill>
        <p:spPr>
          <a:xfrm>
            <a:off x="6012160" y="1700808"/>
            <a:ext cx="2590800" cy="1762125"/>
          </a:xfrm>
          <a:prstGeom prst="rect">
            <a:avLst/>
          </a:prstGeom>
        </p:spPr>
      </p:pic>
      <p:pic>
        <p:nvPicPr>
          <p:cNvPr id="8" name="Picture 7" descr="imagesCA8NO4WX.jpg"/>
          <p:cNvPicPr>
            <a:picLocks noChangeAspect="1"/>
          </p:cNvPicPr>
          <p:nvPr/>
        </p:nvPicPr>
        <p:blipFill>
          <a:blip r:embed="rId3" cstate="print"/>
          <a:stretch>
            <a:fillRect/>
          </a:stretch>
        </p:blipFill>
        <p:spPr>
          <a:xfrm>
            <a:off x="6372200" y="3356992"/>
            <a:ext cx="2590800" cy="176212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Ρόλος Πρακτορείων Εξεύρεσης Εργασίας  </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Διασφάλιση πλήρης νομιμότητας διαδικασιών πριν την άφιξη των εργατών στην Κύπρο</a:t>
            </a:r>
          </a:p>
          <a:p>
            <a:r>
              <a:rPr lang="el-GR" dirty="0" smtClean="0"/>
              <a:t>Ενημέρωση των ατόμων για τις πραγματικές συνθήκες εργοδότησης και διαμονής</a:t>
            </a:r>
          </a:p>
          <a:p>
            <a:r>
              <a:rPr lang="el-GR" dirty="0" smtClean="0"/>
              <a:t>Οι εργοδότες και συνθήκες εργασίας να γνωστοποιούνται στον εργοδοτούμενο πριν την άφιξη του στην Κύπρο</a:t>
            </a:r>
          </a:p>
          <a:p>
            <a:r>
              <a:rPr lang="el-GR" dirty="0" smtClean="0"/>
              <a:t>Η συνεργασία με αντίστοιχα πρακτορεία ή/και ομοεθνείς των ατόμων να μην προωθεί την θυματοποίηση τους </a:t>
            </a:r>
            <a:endParaRPr lang="el-GR"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16</a:t>
            </a:fld>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Ρόλος Πρακτορείων Εξεύρεσης Εργασίας  </a:t>
            </a:r>
            <a:endParaRPr lang="el-GR" dirty="0"/>
          </a:p>
        </p:txBody>
      </p:sp>
      <p:sp>
        <p:nvSpPr>
          <p:cNvPr id="3" name="Content Placeholder 2"/>
          <p:cNvSpPr>
            <a:spLocks noGrp="1"/>
          </p:cNvSpPr>
          <p:nvPr>
            <p:ph idx="1"/>
          </p:nvPr>
        </p:nvSpPr>
        <p:spPr>
          <a:xfrm>
            <a:off x="457200" y="1600200"/>
            <a:ext cx="8219256" cy="4525963"/>
          </a:xfrm>
        </p:spPr>
        <p:txBody>
          <a:bodyPr>
            <a:normAutofit fontScale="92500" lnSpcReduction="20000"/>
          </a:bodyPr>
          <a:lstStyle/>
          <a:p>
            <a:r>
              <a:rPr lang="el-GR" dirty="0" smtClean="0"/>
              <a:t>Να διασφαλίζεται ότι τα συμβόλαια και οι όροι τους είναι κατανοητοί στους εργοδοτούμενους και θα βρίσκονται και στην κατοχή των ιδίων</a:t>
            </a:r>
          </a:p>
          <a:p>
            <a:r>
              <a:rPr lang="el-GR" dirty="0" smtClean="0"/>
              <a:t>Οι εργοδοτούμενοι να γνωρίζουν τα δικαιώματα τους μαζί με τις υποχρεώσεις τους </a:t>
            </a:r>
          </a:p>
          <a:p>
            <a:r>
              <a:rPr lang="el-GR" dirty="0" smtClean="0"/>
              <a:t>Να ενημερώνονται οι εργοδότες για τα δικαιώματα αλλά και τις υποχρεώσεις τους προς τα άτομα που θα εργοδοτήσουν </a:t>
            </a:r>
          </a:p>
          <a:p>
            <a:r>
              <a:rPr lang="el-GR" dirty="0"/>
              <a:t>Η</a:t>
            </a:r>
            <a:r>
              <a:rPr lang="el-GR" dirty="0" smtClean="0"/>
              <a:t> διαδικασία άφιξης, παραμονής, και εργασίας να μην θυματοποιεί τα άτομα αλλά ούτε να τα καθιστά ευάλωτα στην εκμετάλλευση     </a:t>
            </a:r>
          </a:p>
          <a:p>
            <a:endParaRPr lang="el-GR"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17</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cap="none" dirty="0" smtClean="0"/>
              <a:t>Κουλτούρα</a:t>
            </a:r>
            <a:endParaRPr lang="en-US" cap="none" dirty="0"/>
          </a:p>
        </p:txBody>
      </p:sp>
      <p:sp>
        <p:nvSpPr>
          <p:cNvPr id="3" name="Content Placeholder 2"/>
          <p:cNvSpPr>
            <a:spLocks noGrp="1"/>
          </p:cNvSpPr>
          <p:nvPr>
            <p:ph idx="1"/>
          </p:nvPr>
        </p:nvSpPr>
        <p:spPr/>
        <p:txBody>
          <a:bodyPr>
            <a:normAutofit/>
          </a:bodyPr>
          <a:lstStyle/>
          <a:p>
            <a:r>
              <a:rPr lang="el-GR" dirty="0" smtClean="0"/>
              <a:t>Ατομικιστική</a:t>
            </a:r>
          </a:p>
          <a:p>
            <a:pPr lvl="1"/>
            <a:r>
              <a:rPr lang="el-GR" dirty="0" smtClean="0"/>
              <a:t>Αυτόνομη </a:t>
            </a:r>
            <a:r>
              <a:rPr lang="el-GR" dirty="0" smtClean="0"/>
              <a:t>προσωπικότητα</a:t>
            </a:r>
          </a:p>
          <a:p>
            <a:r>
              <a:rPr lang="el-GR" dirty="0" smtClean="0"/>
              <a:t>Συλλογική</a:t>
            </a:r>
          </a:p>
          <a:p>
            <a:pPr lvl="1"/>
            <a:r>
              <a:rPr lang="el-GR" dirty="0" smtClean="0"/>
              <a:t>Αφρική</a:t>
            </a:r>
            <a:r>
              <a:rPr lang="el-GR" dirty="0" smtClean="0"/>
              <a:t>, Ασία, Μέση Ανατολή </a:t>
            </a:r>
            <a:endParaRPr lang="el-GR" dirty="0"/>
          </a:p>
          <a:p>
            <a:pPr lvl="2"/>
            <a:r>
              <a:rPr lang="el-GR" dirty="0" smtClean="0"/>
              <a:t>Η </a:t>
            </a:r>
            <a:r>
              <a:rPr lang="el-GR" dirty="0" smtClean="0"/>
              <a:t>προσωπική εξέλιξη δεν οδηγεί στην αυτόνομη προσωπικότητα ταυτότητα της οικογένειας ή της ομάδας παραμένει σε ισχύ. Η ντροπή του ατόμου είναι ντροπή για την οικογένεια ή την ομάδα.</a:t>
            </a:r>
            <a:endParaRPr lang="en-US"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ΔΙΕΘΝΕΙΣ ΥΠΟΘΕΣΕΙΣ</a:t>
            </a:r>
            <a:endParaRPr lang="el-GR" dirty="0"/>
          </a:p>
        </p:txBody>
      </p:sp>
      <p:sp>
        <p:nvSpPr>
          <p:cNvPr id="3" name="Content Placeholder 2"/>
          <p:cNvSpPr>
            <a:spLocks noGrp="1"/>
          </p:cNvSpPr>
          <p:nvPr>
            <p:ph idx="1"/>
          </p:nvPr>
        </p:nvSpPr>
        <p:spPr/>
        <p:txBody>
          <a:bodyPr>
            <a:normAutofit lnSpcReduction="10000"/>
          </a:bodyPr>
          <a:lstStyle/>
          <a:p>
            <a:r>
              <a:rPr lang="el-GR" dirty="0" smtClean="0"/>
              <a:t>Άρθρο 4 της Σύμβασης για την Προστασία των Ανθρωπίνων Δικαιωμάτων </a:t>
            </a:r>
          </a:p>
          <a:p>
            <a:r>
              <a:rPr lang="el-GR" dirty="0" smtClean="0"/>
              <a:t>Απαγορεύει</a:t>
            </a:r>
          </a:p>
          <a:p>
            <a:pPr lvl="1"/>
            <a:r>
              <a:rPr lang="el-GR" dirty="0" smtClean="0"/>
              <a:t>Δουλεία, </a:t>
            </a:r>
          </a:p>
          <a:p>
            <a:pPr lvl="1"/>
            <a:r>
              <a:rPr lang="el-GR" dirty="0" smtClean="0"/>
              <a:t>Καταναγκαστική εργασία </a:t>
            </a:r>
          </a:p>
          <a:p>
            <a:pPr lvl="1"/>
            <a:r>
              <a:rPr lang="en-US" dirty="0" smtClean="0"/>
              <a:t>Servitude</a:t>
            </a:r>
          </a:p>
          <a:p>
            <a:r>
              <a:rPr lang="en-US" dirty="0" smtClean="0"/>
              <a:t>H </a:t>
            </a:r>
            <a:r>
              <a:rPr lang="el-GR" dirty="0" smtClean="0"/>
              <a:t>εφαρμογή της σύμβασης επιθεωρείται από το Ευρωπαϊκό Δικαστήριο Ανθρωπίνων </a:t>
            </a:r>
            <a:r>
              <a:rPr lang="el-GR" dirty="0" smtClean="0"/>
              <a:t>Δικαιωμάτων</a:t>
            </a:r>
            <a:endParaRPr lang="el-GR"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cap="none" dirty="0" smtClean="0"/>
              <a:t>Εμπορία Προσώπων</a:t>
            </a:r>
            <a:r>
              <a:rPr lang="en-US" cap="none" dirty="0" smtClean="0"/>
              <a:t/>
            </a:r>
            <a:br>
              <a:rPr lang="en-US" cap="none" dirty="0" smtClean="0"/>
            </a:br>
            <a:r>
              <a:rPr lang="en-US" cap="none" dirty="0" smtClean="0"/>
              <a:t>(</a:t>
            </a:r>
            <a:r>
              <a:rPr lang="el-GR" cap="none" dirty="0" smtClean="0"/>
              <a:t>Νόμος 60(Ι)/2014)</a:t>
            </a:r>
            <a:endParaRPr lang="el-GR" cap="none" dirty="0"/>
          </a:p>
        </p:txBody>
      </p:sp>
      <p:sp>
        <p:nvSpPr>
          <p:cNvPr id="3" name="Content Placeholder 2"/>
          <p:cNvSpPr>
            <a:spLocks noGrp="1"/>
          </p:cNvSpPr>
          <p:nvPr>
            <p:ph idx="1"/>
          </p:nvPr>
        </p:nvSpPr>
        <p:spPr>
          <a:xfrm>
            <a:off x="467544" y="1772816"/>
            <a:ext cx="8229600" cy="4525963"/>
          </a:xfrm>
        </p:spPr>
        <p:txBody>
          <a:bodyPr>
            <a:normAutofit fontScale="77500" lnSpcReduction="20000"/>
          </a:bodyPr>
          <a:lstStyle/>
          <a:p>
            <a:pPr>
              <a:defRPr/>
            </a:pPr>
            <a:r>
              <a:rPr lang="el-GR" dirty="0" smtClean="0"/>
              <a:t>Στρατολόγηση, πρόσληψη, μεταφορά, διακίνηση, υπόθαλψη ή παραλαβή ή στέγαση ή υποδοχή προσώπων, συμπεριλαμβανομένης της ανταλλαγής ή μεταβίβασης του ελέγχου ή/και της εξουσίας επί των προσώπων αυτών, </a:t>
            </a:r>
          </a:p>
          <a:p>
            <a:pPr>
              <a:defRPr/>
            </a:pPr>
            <a:r>
              <a:rPr lang="el-GR" dirty="0" smtClean="0"/>
              <a:t>Μέσω απειλών ή χρήση βίας ή άλλων μορφών εξαναγκασμού, απαγωγής, δόλου, εξαπάτησης, παραπλάνησης, κατάχρησης εξουσίας ή ευάλωτης θέσης ή προσφοράς  ή παροχής ή λήψης πληρωμών ή ωφελημάτων ή απολαβών για εξασφάλιση της συγκατάθεσης προσώπου κατέχοντος εξουσίας επί ενός άλλου, </a:t>
            </a:r>
          </a:p>
          <a:p>
            <a:pPr>
              <a:defRPr/>
            </a:pPr>
            <a:r>
              <a:rPr lang="el-GR" dirty="0" smtClean="0"/>
              <a:t>Με σκοπό την εκμετάλλευση</a:t>
            </a:r>
            <a:endParaRPr lang="en-US" dirty="0" smtClean="0"/>
          </a:p>
        </p:txBody>
      </p:sp>
      <p:sp>
        <p:nvSpPr>
          <p:cNvPr id="4" name="Slide Number Placeholder 3"/>
          <p:cNvSpPr>
            <a:spLocks noGrp="1"/>
          </p:cNvSpPr>
          <p:nvPr>
            <p:ph type="sldNum" sz="quarter" idx="12"/>
          </p:nvPr>
        </p:nvSpPr>
        <p:spPr/>
        <p:txBody>
          <a:bodyPr/>
          <a:lstStyle/>
          <a:p>
            <a:fld id="{F25F1D46-2D4B-4E0C-9FA4-61AD2D2DD462}" type="slidenum">
              <a:rPr lang="el-GR" smtClean="0"/>
              <a:pPr/>
              <a:t>2</a:t>
            </a:fld>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rmAutofit/>
          </a:bodyPr>
          <a:lstStyle/>
          <a:p>
            <a:r>
              <a:rPr lang="el-GR" cap="none" dirty="0" smtClean="0"/>
              <a:t>Αποφάσεις του Δικαστηρίου </a:t>
            </a:r>
            <a:endParaRPr lang="el-GR" cap="none" dirty="0"/>
          </a:p>
        </p:txBody>
      </p:sp>
      <p:sp>
        <p:nvSpPr>
          <p:cNvPr id="3" name="Content Placeholder 2"/>
          <p:cNvSpPr>
            <a:spLocks noGrp="1"/>
          </p:cNvSpPr>
          <p:nvPr>
            <p:ph idx="1"/>
          </p:nvPr>
        </p:nvSpPr>
        <p:spPr/>
        <p:txBody>
          <a:bodyPr/>
          <a:lstStyle/>
          <a:p>
            <a:r>
              <a:rPr lang="el-GR" dirty="0" smtClean="0"/>
              <a:t>Αποφάσεις του δικαστηρίου που έχουν επίδραση στο έργο των ανακριτών  για την προστασία των πιθανών θυμάτων και τη διερεύνηση των υποθέσεων εμπορίας.</a:t>
            </a:r>
          </a:p>
          <a:p>
            <a:r>
              <a:rPr lang="en-US" dirty="0" smtClean="0"/>
              <a:t>Van </a:t>
            </a:r>
            <a:r>
              <a:rPr lang="en-US" dirty="0" err="1" smtClean="0"/>
              <a:t>der</a:t>
            </a:r>
            <a:r>
              <a:rPr lang="en-US" dirty="0" smtClean="0"/>
              <a:t> </a:t>
            </a:r>
            <a:r>
              <a:rPr lang="en-US" dirty="0" err="1" smtClean="0"/>
              <a:t>Mussele</a:t>
            </a:r>
            <a:r>
              <a:rPr lang="en-US" dirty="0" smtClean="0"/>
              <a:t> V Belgium (</a:t>
            </a:r>
            <a:r>
              <a:rPr lang="el-GR" dirty="0" smtClean="0"/>
              <a:t>Το δικαστήριο αναγνώρισε τις συμβάσεις του Διεθνούς Οργανισμού Μετανάστευσης)</a:t>
            </a:r>
            <a:endParaRPr lang="en-US" dirty="0" smtClean="0"/>
          </a:p>
          <a:p>
            <a:endParaRPr lang="el-GR"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cap="none" dirty="0" smtClean="0"/>
              <a:t>Αποφάσεις του Δικαστηρίου </a:t>
            </a:r>
            <a:endParaRPr lang="el-GR" cap="none" dirty="0"/>
          </a:p>
        </p:txBody>
      </p:sp>
      <p:sp>
        <p:nvSpPr>
          <p:cNvPr id="3" name="Content Placeholder 2"/>
          <p:cNvSpPr>
            <a:spLocks noGrp="1"/>
          </p:cNvSpPr>
          <p:nvPr>
            <p:ph idx="1"/>
          </p:nvPr>
        </p:nvSpPr>
        <p:spPr/>
        <p:txBody>
          <a:bodyPr>
            <a:normAutofit lnSpcReduction="10000"/>
          </a:bodyPr>
          <a:lstStyle/>
          <a:p>
            <a:r>
              <a:rPr lang="en-US" dirty="0" err="1" smtClean="0"/>
              <a:t>Siliadin</a:t>
            </a:r>
            <a:r>
              <a:rPr lang="en-US" dirty="0" smtClean="0"/>
              <a:t> V France (</a:t>
            </a:r>
            <a:r>
              <a:rPr lang="el-GR" dirty="0" smtClean="0"/>
              <a:t> Το δικαστήριο χρησιμοποίησε τους ορισμούς της Σύμβασης για τη Δουλεία και αποφάνθηκε ότι το θύμα υποβλήθηκε σε καταναγκαστική εργασία κατά παράβαση του άρθρου 4)</a:t>
            </a:r>
          </a:p>
          <a:p>
            <a:r>
              <a:rPr lang="en-US" dirty="0" err="1" smtClean="0"/>
              <a:t>Rantsev</a:t>
            </a:r>
            <a:r>
              <a:rPr lang="en-US" dirty="0" smtClean="0"/>
              <a:t> V Cyprus and Russia (To </a:t>
            </a:r>
            <a:r>
              <a:rPr lang="el-GR" dirty="0" smtClean="0"/>
              <a:t>δικαστήριο χρησιμοποίησε το Πρωτόκολλο του Παλέρμο και τη Σύμβαση του Συμβουλίου της Ευρώπης για να διευρύνει  </a:t>
            </a:r>
            <a:r>
              <a:rPr lang="en-US" dirty="0" smtClean="0"/>
              <a:t>the scope </a:t>
            </a:r>
            <a:r>
              <a:rPr lang="el-GR" dirty="0" smtClean="0"/>
              <a:t>του άρθρου 4.</a:t>
            </a:r>
          </a:p>
          <a:p>
            <a:pPr>
              <a:buNone/>
            </a:pPr>
            <a:endParaRPr lang="el-GR"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21</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27584" y="908720"/>
            <a:ext cx="7467600" cy="4873752"/>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buNone/>
            </a:pPr>
            <a:endParaRPr lang="el-G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buNone/>
            </a:pPr>
            <a:endParaRPr lang="el-G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buNone/>
            </a:pPr>
            <a:r>
              <a:rPr lang="el-G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ΕΥΧΑΡΙΣΤΩ ΓΙΑ ΤΗΝ ΠΡΟΣΟΧΗ ΣΑΣ </a:t>
            </a:r>
            <a:endParaRPr lang="el-GR"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Slide Number Placeholder 3"/>
          <p:cNvSpPr>
            <a:spLocks noGrp="1"/>
          </p:cNvSpPr>
          <p:nvPr>
            <p:ph type="sldNum" sz="quarter" idx="12"/>
          </p:nvPr>
        </p:nvSpPr>
        <p:spPr/>
        <p:txBody>
          <a:bodyPr/>
          <a:lstStyle/>
          <a:p>
            <a:fld id="{F25F1D46-2D4B-4E0C-9FA4-61AD2D2DD462}" type="slidenum">
              <a:rPr lang="el-GR" smtClean="0"/>
              <a:pPr/>
              <a:t>22</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096000" y="1600200"/>
            <a:ext cx="2362200" cy="487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ectangle 22"/>
          <p:cNvSpPr/>
          <p:nvPr/>
        </p:nvSpPr>
        <p:spPr>
          <a:xfrm>
            <a:off x="3124200" y="1600200"/>
            <a:ext cx="2438400" cy="487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ectangle 21"/>
          <p:cNvSpPr/>
          <p:nvPr/>
        </p:nvSpPr>
        <p:spPr>
          <a:xfrm>
            <a:off x="457200" y="1600200"/>
            <a:ext cx="2362200" cy="487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83568" y="274638"/>
            <a:ext cx="8003232" cy="994122"/>
          </a:xfrm>
        </p:spPr>
        <p:txBody>
          <a:bodyPr rtlCol="0">
            <a:normAutofit fontScale="90000"/>
          </a:bodyPr>
          <a:lstStyle/>
          <a:p>
            <a:pPr eaLnBrk="1" fontAlgn="auto" hangingPunct="1">
              <a:spcAft>
                <a:spcPts val="0"/>
              </a:spcAft>
              <a:defRPr/>
            </a:pPr>
            <a:r>
              <a:rPr lang="el-GR" cap="none" dirty="0" smtClean="0"/>
              <a:t>Τα τρία συστατικά του αδικήματος </a:t>
            </a:r>
            <a:endParaRPr lang="en-US" cap="none" dirty="0" smtClean="0"/>
          </a:p>
        </p:txBody>
      </p:sp>
      <p:sp>
        <p:nvSpPr>
          <p:cNvPr id="19" name="Content Placeholder 18"/>
          <p:cNvSpPr>
            <a:spLocks noGrp="1"/>
          </p:cNvSpPr>
          <p:nvPr>
            <p:ph sz="half" idx="1"/>
          </p:nvPr>
        </p:nvSpPr>
        <p:spPr>
          <a:xfrm>
            <a:off x="457200" y="1600200"/>
            <a:ext cx="2362200" cy="4876800"/>
          </a:xfrm>
        </p:spPr>
        <p:txBody>
          <a:bodyPr rtlCol="0">
            <a:normAutofit fontScale="25000" lnSpcReduction="20000"/>
          </a:bodyPr>
          <a:lstStyle/>
          <a:p>
            <a:pPr algn="ctr" eaLnBrk="1" fontAlgn="auto" hangingPunct="1">
              <a:spcAft>
                <a:spcPts val="0"/>
              </a:spcAft>
              <a:buFont typeface="Arial" pitchFamily="34" charset="0"/>
              <a:buNone/>
              <a:defRPr/>
            </a:pPr>
            <a:r>
              <a:rPr lang="el-GR" sz="8000" b="1" u="sng" dirty="0" smtClean="0"/>
              <a:t>ΔΡΑΣΗ</a:t>
            </a:r>
            <a:endParaRPr lang="en-US" sz="8000" b="1" u="sng" dirty="0" smtClean="0"/>
          </a:p>
          <a:p>
            <a:pPr eaLnBrk="1" fontAlgn="auto" hangingPunct="1">
              <a:spcAft>
                <a:spcPts val="0"/>
              </a:spcAft>
              <a:buFont typeface="Arial" pitchFamily="34" charset="0"/>
              <a:buNone/>
              <a:defRPr/>
            </a:pPr>
            <a:endParaRPr lang="en-US" sz="8000" dirty="0" smtClean="0"/>
          </a:p>
          <a:p>
            <a:pPr eaLnBrk="1" fontAlgn="auto" hangingPunct="1">
              <a:spcAft>
                <a:spcPts val="0"/>
              </a:spcAft>
              <a:defRPr/>
            </a:pPr>
            <a:r>
              <a:rPr lang="el-GR" sz="8000" b="1" dirty="0" smtClean="0"/>
              <a:t>Στρατολόγηση</a:t>
            </a:r>
            <a:endParaRPr lang="en-US" sz="8000" b="1" dirty="0" smtClean="0"/>
          </a:p>
          <a:p>
            <a:pPr eaLnBrk="1" fontAlgn="auto" hangingPunct="1">
              <a:spcAft>
                <a:spcPts val="0"/>
              </a:spcAft>
              <a:defRPr/>
            </a:pPr>
            <a:r>
              <a:rPr lang="el-GR" sz="8000" b="1" dirty="0" smtClean="0"/>
              <a:t>Μεταφορά </a:t>
            </a:r>
            <a:endParaRPr lang="en-US" sz="8000" b="1" dirty="0" smtClean="0"/>
          </a:p>
          <a:p>
            <a:pPr eaLnBrk="1" fontAlgn="auto" hangingPunct="1">
              <a:spcAft>
                <a:spcPts val="0"/>
              </a:spcAft>
              <a:defRPr/>
            </a:pPr>
            <a:r>
              <a:rPr lang="el-GR" sz="8000" b="1" dirty="0" smtClean="0"/>
              <a:t>Μεταβίβαση</a:t>
            </a:r>
            <a:endParaRPr lang="en-US" sz="8000" b="1" dirty="0" smtClean="0"/>
          </a:p>
          <a:p>
            <a:pPr eaLnBrk="1" fontAlgn="auto" hangingPunct="1">
              <a:spcAft>
                <a:spcPts val="0"/>
              </a:spcAft>
              <a:defRPr/>
            </a:pPr>
            <a:r>
              <a:rPr lang="el-GR" sz="8000" b="1" dirty="0" smtClean="0"/>
              <a:t>Υπόθαλψη</a:t>
            </a:r>
            <a:endParaRPr lang="en-US" sz="8000" b="1" dirty="0" smtClean="0"/>
          </a:p>
          <a:p>
            <a:pPr eaLnBrk="1" fontAlgn="auto" hangingPunct="1">
              <a:spcAft>
                <a:spcPts val="0"/>
              </a:spcAft>
              <a:defRPr/>
            </a:pPr>
            <a:r>
              <a:rPr lang="el-GR" sz="8000" b="1" dirty="0" smtClean="0"/>
              <a:t> Παραλαβή</a:t>
            </a:r>
            <a:endParaRPr lang="en-US" sz="8000" b="1" dirty="0" smtClean="0"/>
          </a:p>
          <a:p>
            <a:pPr eaLnBrk="1" fontAlgn="auto" hangingPunct="1">
              <a:spcAft>
                <a:spcPts val="0"/>
              </a:spcAft>
              <a:defRPr/>
            </a:pPr>
            <a:r>
              <a:rPr lang="el-GR" sz="8000" b="1" dirty="0" smtClean="0"/>
              <a:t> Ανταλλαγή ή Μεταβίβαση του ελέγχου επί του προσώπου</a:t>
            </a:r>
            <a:endParaRPr lang="en-US" sz="8000" b="1" dirty="0" smtClean="0"/>
          </a:p>
          <a:p>
            <a:pPr eaLnBrk="1" fontAlgn="auto" hangingPunct="1">
              <a:spcAft>
                <a:spcPts val="0"/>
              </a:spcAft>
              <a:buFont typeface="Arial" pitchFamily="34" charset="0"/>
              <a:buNone/>
              <a:defRPr/>
            </a:pPr>
            <a:endParaRPr lang="en-US" sz="8000" dirty="0" smtClean="0"/>
          </a:p>
          <a:p>
            <a:pPr eaLnBrk="1" fontAlgn="auto" hangingPunct="1">
              <a:spcAft>
                <a:spcPts val="0"/>
              </a:spcAft>
              <a:buFont typeface="Arial" pitchFamily="34" charset="0"/>
              <a:buNone/>
              <a:defRPr/>
            </a:pPr>
            <a:endParaRPr lang="en-US" sz="8000" dirty="0" smtClean="0"/>
          </a:p>
        </p:txBody>
      </p:sp>
      <p:sp>
        <p:nvSpPr>
          <p:cNvPr id="20" name="Content Placeholder 19"/>
          <p:cNvSpPr>
            <a:spLocks noGrp="1"/>
          </p:cNvSpPr>
          <p:nvPr>
            <p:ph sz="half" idx="2"/>
          </p:nvPr>
        </p:nvSpPr>
        <p:spPr>
          <a:xfrm>
            <a:off x="3131840" y="1556792"/>
            <a:ext cx="2438400" cy="5301208"/>
          </a:xfrm>
        </p:spPr>
        <p:txBody>
          <a:bodyPr rtlCol="0">
            <a:noAutofit/>
          </a:bodyPr>
          <a:lstStyle/>
          <a:p>
            <a:pPr algn="ctr" eaLnBrk="1" fontAlgn="auto" hangingPunct="1">
              <a:spcAft>
                <a:spcPts val="0"/>
              </a:spcAft>
              <a:buFont typeface="Arial" pitchFamily="34" charset="0"/>
              <a:buNone/>
              <a:defRPr/>
            </a:pPr>
            <a:r>
              <a:rPr lang="el-GR" sz="2000" b="1" u="sng" dirty="0" smtClean="0"/>
              <a:t>ΜΕΣΑ</a:t>
            </a:r>
            <a:endParaRPr lang="en-US" sz="2000" b="1" u="sng" dirty="0" smtClean="0"/>
          </a:p>
          <a:p>
            <a:pPr eaLnBrk="1" fontAlgn="auto" hangingPunct="1">
              <a:spcAft>
                <a:spcPts val="0"/>
              </a:spcAft>
              <a:defRPr/>
            </a:pPr>
            <a:r>
              <a:rPr lang="el-GR" sz="2000" b="1" dirty="0" smtClean="0"/>
              <a:t>Απειλή</a:t>
            </a:r>
            <a:endParaRPr lang="en-US" sz="2000" b="1" dirty="0" smtClean="0"/>
          </a:p>
          <a:p>
            <a:pPr eaLnBrk="1" fontAlgn="auto" hangingPunct="1">
              <a:spcAft>
                <a:spcPts val="0"/>
              </a:spcAft>
              <a:defRPr/>
            </a:pPr>
            <a:r>
              <a:rPr lang="el-GR" sz="2000" b="1" dirty="0" smtClean="0"/>
              <a:t>Χρήση Βίας</a:t>
            </a:r>
            <a:endParaRPr lang="en-US" sz="2000" b="1" dirty="0" smtClean="0"/>
          </a:p>
          <a:p>
            <a:pPr eaLnBrk="1" fontAlgn="auto" hangingPunct="1">
              <a:spcAft>
                <a:spcPts val="0"/>
              </a:spcAft>
              <a:defRPr/>
            </a:pPr>
            <a:r>
              <a:rPr lang="el-GR" sz="2000" b="1" dirty="0" smtClean="0"/>
              <a:t>Εξαναγκασμός</a:t>
            </a:r>
          </a:p>
          <a:p>
            <a:pPr eaLnBrk="1" fontAlgn="auto" hangingPunct="1">
              <a:spcAft>
                <a:spcPts val="0"/>
              </a:spcAft>
              <a:defRPr/>
            </a:pPr>
            <a:r>
              <a:rPr lang="el-GR" sz="2000" b="1" dirty="0" smtClean="0"/>
              <a:t> Απαγωγή</a:t>
            </a:r>
            <a:endParaRPr lang="en-US" sz="2000" b="1" dirty="0" smtClean="0"/>
          </a:p>
          <a:p>
            <a:pPr eaLnBrk="1" fontAlgn="auto" hangingPunct="1">
              <a:spcAft>
                <a:spcPts val="0"/>
              </a:spcAft>
              <a:defRPr/>
            </a:pPr>
            <a:r>
              <a:rPr lang="el-GR" sz="2000" b="1" dirty="0" smtClean="0"/>
              <a:t>Δόλος ή απάτη</a:t>
            </a:r>
            <a:endParaRPr lang="en-US" sz="2000" b="1" dirty="0" smtClean="0"/>
          </a:p>
          <a:p>
            <a:pPr eaLnBrk="1" fontAlgn="auto" hangingPunct="1">
              <a:spcAft>
                <a:spcPts val="0"/>
              </a:spcAft>
              <a:defRPr/>
            </a:pPr>
            <a:r>
              <a:rPr lang="el-GR" sz="2000" b="1" dirty="0" smtClean="0"/>
              <a:t>Κατάχρηση εξουσίας ή εκμετάλλευση </a:t>
            </a:r>
            <a:endParaRPr lang="en-US" sz="2000" b="1" dirty="0" smtClean="0"/>
          </a:p>
          <a:p>
            <a:pPr eaLnBrk="1" fontAlgn="auto" hangingPunct="1">
              <a:spcAft>
                <a:spcPts val="0"/>
              </a:spcAft>
              <a:defRPr/>
            </a:pPr>
            <a:r>
              <a:rPr lang="el-GR" sz="2000" b="1" dirty="0" smtClean="0"/>
              <a:t> Παροχή ή λήψη πληρωμών ή ωφελημάτω</a:t>
            </a:r>
            <a:r>
              <a:rPr lang="el-GR" sz="2000" dirty="0" smtClean="0"/>
              <a:t>ν ………</a:t>
            </a:r>
            <a:endParaRPr lang="en-US" sz="2000" dirty="0" smtClean="0"/>
          </a:p>
        </p:txBody>
      </p:sp>
      <p:sp>
        <p:nvSpPr>
          <p:cNvPr id="10" name="Slide Number Placeholder 9"/>
          <p:cNvSpPr>
            <a:spLocks noGrp="1"/>
          </p:cNvSpPr>
          <p:nvPr>
            <p:ph type="sldNum" sz="quarter" idx="12"/>
          </p:nvPr>
        </p:nvSpPr>
        <p:spPr/>
        <p:txBody>
          <a:bodyPr/>
          <a:lstStyle/>
          <a:p>
            <a:fld id="{F25F1D46-2D4B-4E0C-9FA4-61AD2D2DD462}" type="slidenum">
              <a:rPr lang="el-GR" smtClean="0"/>
              <a:pPr/>
              <a:t>3</a:t>
            </a:fld>
            <a:endParaRPr lang="el-GR"/>
          </a:p>
        </p:txBody>
      </p:sp>
      <p:sp>
        <p:nvSpPr>
          <p:cNvPr id="11271" name="Content Placeholder 2"/>
          <p:cNvSpPr txBox="1">
            <a:spLocks/>
          </p:cNvSpPr>
          <p:nvPr/>
        </p:nvSpPr>
        <p:spPr bwMode="auto">
          <a:xfrm>
            <a:off x="5486400" y="1295400"/>
            <a:ext cx="2895600" cy="4906963"/>
          </a:xfrm>
          <a:prstGeom prst="rect">
            <a:avLst/>
          </a:prstGeom>
          <a:noFill/>
          <a:ln w="9525">
            <a:noFill/>
            <a:miter lim="800000"/>
            <a:headEnd/>
            <a:tailEnd/>
          </a:ln>
        </p:spPr>
        <p:txBody>
          <a:bodyPr/>
          <a:lstStyle/>
          <a:p>
            <a:pPr marL="342900" indent="-342900">
              <a:spcBef>
                <a:spcPct val="20000"/>
              </a:spcBef>
              <a:buFont typeface="Arial" pitchFamily="34" charset="0"/>
              <a:buChar char="•"/>
            </a:pPr>
            <a:endParaRPr lang="en-US" sz="3200">
              <a:latin typeface="Calibri" pitchFamily="34" charset="0"/>
            </a:endParaRPr>
          </a:p>
        </p:txBody>
      </p:sp>
      <p:sp>
        <p:nvSpPr>
          <p:cNvPr id="11272" name="Content Placeholder 19"/>
          <p:cNvSpPr txBox="1">
            <a:spLocks/>
          </p:cNvSpPr>
          <p:nvPr/>
        </p:nvSpPr>
        <p:spPr bwMode="auto">
          <a:xfrm>
            <a:off x="6096000" y="1600200"/>
            <a:ext cx="2362200" cy="4876800"/>
          </a:xfrm>
          <a:prstGeom prst="rect">
            <a:avLst/>
          </a:prstGeom>
          <a:noFill/>
          <a:ln w="9525">
            <a:noFill/>
            <a:miter lim="800000"/>
            <a:headEnd/>
            <a:tailEnd/>
          </a:ln>
        </p:spPr>
        <p:txBody>
          <a:bodyPr/>
          <a:lstStyle/>
          <a:p>
            <a:pPr marL="342900" indent="-342900" algn="ctr">
              <a:spcBef>
                <a:spcPct val="20000"/>
              </a:spcBef>
            </a:pPr>
            <a:r>
              <a:rPr lang="el-GR" sz="2000" b="1" u="sng" dirty="0">
                <a:latin typeface="Calibri" pitchFamily="34" charset="0"/>
              </a:rPr>
              <a:t>ΣΚΟΠΟΣ</a:t>
            </a:r>
          </a:p>
          <a:p>
            <a:pPr marL="342900" indent="-342900" algn="ctr">
              <a:spcBef>
                <a:spcPct val="20000"/>
              </a:spcBef>
            </a:pPr>
            <a:r>
              <a:rPr lang="el-GR" sz="2800" b="1" dirty="0" smtClean="0">
                <a:latin typeface="Calibri" pitchFamily="34" charset="0"/>
              </a:rPr>
              <a:t>Εκμετάλλευση</a:t>
            </a:r>
            <a:endParaRPr lang="el-GR" sz="2800" b="1" dirty="0">
              <a:latin typeface="Calibri" pitchFamily="34" charset="0"/>
            </a:endParaRPr>
          </a:p>
          <a:p>
            <a:pPr marL="342900" indent="-342900">
              <a:spcBef>
                <a:spcPct val="20000"/>
              </a:spcBef>
              <a:buFont typeface="Courier New" pitchFamily="49" charset="0"/>
              <a:buChar char="o"/>
            </a:pPr>
            <a:r>
              <a:rPr lang="el-GR" sz="2000" b="1" dirty="0" smtClean="0">
                <a:latin typeface="Calibri" pitchFamily="34" charset="0"/>
              </a:rPr>
              <a:t>Σεξουαλική</a:t>
            </a:r>
          </a:p>
          <a:p>
            <a:pPr marL="342900" indent="-342900">
              <a:spcBef>
                <a:spcPct val="20000"/>
              </a:spcBef>
              <a:buFont typeface="Courier New" pitchFamily="49" charset="0"/>
              <a:buChar char="o"/>
            </a:pPr>
            <a:r>
              <a:rPr lang="el-GR" sz="2000" b="1" dirty="0" smtClean="0">
                <a:latin typeface="Calibri" pitchFamily="34" charset="0"/>
              </a:rPr>
              <a:t>Εργασία</a:t>
            </a:r>
          </a:p>
          <a:p>
            <a:pPr marL="342900" indent="-342900">
              <a:spcBef>
                <a:spcPct val="20000"/>
              </a:spcBef>
              <a:buFont typeface="Courier New" pitchFamily="49" charset="0"/>
              <a:buChar char="o"/>
            </a:pPr>
            <a:r>
              <a:rPr lang="el-GR" sz="2000" b="1" dirty="0" smtClean="0">
                <a:latin typeface="Calibri" pitchFamily="34" charset="0"/>
              </a:rPr>
              <a:t>Όργανα</a:t>
            </a:r>
          </a:p>
          <a:p>
            <a:pPr marL="342900" indent="-342900">
              <a:spcBef>
                <a:spcPct val="20000"/>
              </a:spcBef>
              <a:buFont typeface="Courier New" pitchFamily="49" charset="0"/>
              <a:buChar char="o"/>
            </a:pPr>
            <a:r>
              <a:rPr lang="el-GR" sz="2000" b="1" dirty="0" smtClean="0">
                <a:latin typeface="Calibri" pitchFamily="34" charset="0"/>
              </a:rPr>
              <a:t>Επαιτεία</a:t>
            </a:r>
          </a:p>
          <a:p>
            <a:pPr marL="342900" indent="-342900">
              <a:spcBef>
                <a:spcPct val="20000"/>
              </a:spcBef>
              <a:buFont typeface="Courier New" pitchFamily="49" charset="0"/>
              <a:buChar char="o"/>
            </a:pPr>
            <a:r>
              <a:rPr lang="el-GR" sz="2000" b="1" dirty="0" smtClean="0">
                <a:latin typeface="Calibri" pitchFamily="34" charset="0"/>
              </a:rPr>
              <a:t>Οποιαδήποτε άλλη μορφή  </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cap="none" dirty="0" smtClean="0"/>
              <a:t>Εκμετάλλευση</a:t>
            </a:r>
            <a:endParaRPr lang="el-GR" cap="none"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el-GR" sz="3200" dirty="0" smtClean="0"/>
              <a:t>Εκπόρνευσης ή άλλες μορφές σεξουαλικής εκμετάλλευσης περιλαμβανομένης της πορνογραφίας, </a:t>
            </a:r>
          </a:p>
          <a:p>
            <a:r>
              <a:rPr lang="el-GR" sz="3200" dirty="0" smtClean="0"/>
              <a:t>Εκμετάλλευση της εργασίας ή των υπηρεσιών άλλων συμπεριλαμβανομένης της καταναγκαστικής εργασίας ή υπηρεσιών, </a:t>
            </a:r>
          </a:p>
          <a:p>
            <a:r>
              <a:rPr lang="el-GR" sz="3200" dirty="0" smtClean="0"/>
              <a:t>Επαιτεία, καταναγκαστική πλανοδιοπώληση, </a:t>
            </a:r>
          </a:p>
          <a:p>
            <a:r>
              <a:rPr lang="el-GR" sz="3200" dirty="0" smtClean="0"/>
              <a:t>Δουλεία (οικιακή) ή άλλες πρακτικές παρεμφερείς προς τη δουλεία, </a:t>
            </a:r>
          </a:p>
          <a:p>
            <a:r>
              <a:rPr lang="el-GR" sz="3200" dirty="0" smtClean="0"/>
              <a:t>Εγκληματικές δραστηριότητες ,</a:t>
            </a:r>
          </a:p>
          <a:p>
            <a:r>
              <a:rPr lang="el-GR" sz="3200" dirty="0" smtClean="0"/>
              <a:t>Εκμετάλλευση προσώπου για πραγματοποίηση υιοθεσίας </a:t>
            </a:r>
          </a:p>
          <a:p>
            <a:r>
              <a:rPr lang="el-GR" sz="3200" dirty="0" smtClean="0"/>
              <a:t>Εκμετάλλευση προσώπου για αφαίρεση, αγοραπωλησία &amp; διακίνηση ανθρωπίνων οργάνων ή άλλων βιολογικών ουσιών, ιστών ή εμβρύων.</a:t>
            </a:r>
            <a:endParaRPr lang="el-GR" sz="3100" dirty="0" smtClean="0"/>
          </a:p>
        </p:txBody>
      </p:sp>
      <p:sp>
        <p:nvSpPr>
          <p:cNvPr id="4" name="Slide Number Placeholder 3"/>
          <p:cNvSpPr>
            <a:spLocks noGrp="1"/>
          </p:cNvSpPr>
          <p:nvPr>
            <p:ph type="sldNum" sz="quarter" idx="12"/>
          </p:nvPr>
        </p:nvSpPr>
        <p:spPr/>
        <p:txBody>
          <a:bodyPr/>
          <a:lstStyle/>
          <a:p>
            <a:fld id="{F25F1D46-2D4B-4E0C-9FA4-61AD2D2DD462}" type="slidenum">
              <a:rPr lang="el-GR" smtClean="0"/>
              <a:pPr/>
              <a:t>4</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169224" cy="706090"/>
          </a:xfrm>
        </p:spPr>
        <p:txBody>
          <a:bodyPr>
            <a:normAutofit fontScale="90000"/>
          </a:bodyPr>
          <a:lstStyle/>
          <a:p>
            <a:r>
              <a:rPr lang="el-GR" cap="none" dirty="0" smtClean="0"/>
              <a:t>Εμπορία Προσώπων στην Κύπρο</a:t>
            </a:r>
            <a:endParaRPr lang="el-GR" cap="none" dirty="0"/>
          </a:p>
        </p:txBody>
      </p:sp>
      <p:sp>
        <p:nvSpPr>
          <p:cNvPr id="3" name="Content Placeholder 2"/>
          <p:cNvSpPr>
            <a:spLocks noGrp="1"/>
          </p:cNvSpPr>
          <p:nvPr>
            <p:ph idx="1"/>
          </p:nvPr>
        </p:nvSpPr>
        <p:spPr>
          <a:xfrm>
            <a:off x="539552" y="1052736"/>
            <a:ext cx="7772400" cy="5328592"/>
          </a:xfrm>
        </p:spPr>
        <p:txBody>
          <a:bodyPr>
            <a:noAutofit/>
          </a:bodyPr>
          <a:lstStyle/>
          <a:p>
            <a:r>
              <a:rPr lang="el-GR" sz="1800" dirty="0" smtClean="0"/>
              <a:t>Σεξουαλική εκμετάλλευση (γυναίκες – ενήλικες &amp; ανήλικες)</a:t>
            </a:r>
          </a:p>
          <a:p>
            <a:pPr lvl="1"/>
            <a:r>
              <a:rPr lang="el-GR" sz="1600" dirty="0" smtClean="0"/>
              <a:t>Μπυραρίες, </a:t>
            </a:r>
          </a:p>
          <a:p>
            <a:pPr lvl="1"/>
            <a:r>
              <a:rPr lang="el-GR" sz="1600" dirty="0" smtClean="0"/>
              <a:t>Πορνεία στο δρόμο, </a:t>
            </a:r>
          </a:p>
          <a:p>
            <a:pPr lvl="1"/>
            <a:r>
              <a:rPr lang="el-GR" sz="1600" dirty="0" smtClean="0"/>
              <a:t>Διαμερίσματα, </a:t>
            </a:r>
          </a:p>
          <a:p>
            <a:pPr lvl="1"/>
            <a:r>
              <a:rPr lang="el-GR" sz="1600" dirty="0" smtClean="0"/>
              <a:t>Ξενοδοχεία</a:t>
            </a:r>
          </a:p>
          <a:p>
            <a:r>
              <a:rPr lang="el-GR" sz="1800" dirty="0" smtClean="0"/>
              <a:t>Εκμετάλλευση στην εργασία (άνδρες &amp; γυναίκες - ενήλικοι)</a:t>
            </a:r>
          </a:p>
          <a:p>
            <a:pPr lvl="1"/>
            <a:r>
              <a:rPr lang="el-GR" sz="1600" dirty="0" smtClean="0"/>
              <a:t>Αγροτικό τομέα</a:t>
            </a:r>
          </a:p>
          <a:p>
            <a:pPr lvl="1"/>
            <a:r>
              <a:rPr lang="el-GR" sz="1600" dirty="0" smtClean="0"/>
              <a:t>Οικιακή εργασία</a:t>
            </a:r>
          </a:p>
          <a:p>
            <a:r>
              <a:rPr lang="el-GR" sz="1800" dirty="0" smtClean="0"/>
              <a:t>Εικονικοί γάμοι (γυναίκες – ενήλικοι)</a:t>
            </a:r>
          </a:p>
          <a:p>
            <a:pPr lvl="1"/>
            <a:r>
              <a:rPr lang="el-GR" sz="1600" dirty="0" smtClean="0"/>
              <a:t>Ευρωπαίες με άντρες από τρίτες χώρες</a:t>
            </a:r>
          </a:p>
          <a:p>
            <a:r>
              <a:rPr lang="el-GR" sz="1800" dirty="0" smtClean="0"/>
              <a:t>Υιοθεσίες (γυναίκες – ενήλικοι)</a:t>
            </a:r>
          </a:p>
          <a:p>
            <a:pPr lvl="1"/>
            <a:r>
              <a:rPr lang="el-GR" sz="1600" dirty="0" smtClean="0"/>
              <a:t>Κυκλώματα από Ευρωπαϊκές χώρες</a:t>
            </a:r>
          </a:p>
          <a:p>
            <a:r>
              <a:rPr lang="el-GR" sz="1800" dirty="0" smtClean="0"/>
              <a:t>Επαιτεία/</a:t>
            </a:r>
            <a:r>
              <a:rPr lang="el-GR" sz="1800" dirty="0" err="1" smtClean="0"/>
              <a:t>πλανοδιοπώληση </a:t>
            </a:r>
            <a:r>
              <a:rPr lang="el-GR" sz="1800" dirty="0" smtClean="0"/>
              <a:t>(άνδρες &amp; γυναίκες – ενήλικοι &amp; ανήλικοι)</a:t>
            </a:r>
          </a:p>
          <a:p>
            <a:pPr lvl="1"/>
            <a:r>
              <a:rPr lang="el-GR" sz="1600" dirty="0" smtClean="0"/>
              <a:t>Υπήκοοι από Βουλγαρία &amp; Ρουμανία</a:t>
            </a:r>
          </a:p>
          <a:p>
            <a:pPr lvl="1"/>
            <a:r>
              <a:rPr lang="el-GR" sz="1600" dirty="0" smtClean="0"/>
              <a:t>Τσιγγάνοι </a:t>
            </a:r>
          </a:p>
          <a:p>
            <a:pPr lvl="1"/>
            <a:r>
              <a:rPr lang="el-GR" sz="1600" dirty="0" smtClean="0"/>
              <a:t>Πρόσωπα με φυσικές ανικανότητες</a:t>
            </a:r>
          </a:p>
          <a:p>
            <a:pPr lvl="1"/>
            <a:r>
              <a:rPr lang="el-GR" sz="1600" dirty="0" smtClean="0"/>
              <a:t>Αύξηση κατά την περίοδο των εορτών</a:t>
            </a:r>
          </a:p>
          <a:p>
            <a:pPr lvl="1"/>
            <a:endParaRPr lang="el-GR" sz="1600" dirty="0" smtClean="0"/>
          </a:p>
          <a:p>
            <a:pPr lvl="1">
              <a:buNone/>
            </a:pPr>
            <a:r>
              <a:rPr lang="el-GR" sz="1600" dirty="0" smtClean="0"/>
              <a:t> </a:t>
            </a:r>
            <a:endParaRPr lang="el-GR" sz="1600"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827584" y="404664"/>
            <a:ext cx="7484368" cy="914400"/>
          </a:xfrm>
        </p:spPr>
        <p:txBody>
          <a:bodyPr>
            <a:normAutofit fontScale="90000"/>
          </a:bodyPr>
          <a:lstStyle/>
          <a:p>
            <a:pPr eaLnBrk="1" hangingPunct="1">
              <a:defRPr/>
            </a:pPr>
            <a:r>
              <a:rPr lang="el-GR" cap="none" dirty="0"/>
              <a:t>Χαρακτηριστικά Θυμάτων Εμπορίας Προσώπων</a:t>
            </a:r>
            <a:endParaRPr lang="en-US" cap="none" dirty="0"/>
          </a:p>
        </p:txBody>
      </p:sp>
      <p:sp>
        <p:nvSpPr>
          <p:cNvPr id="34818" name="Content Placeholder 2"/>
          <p:cNvSpPr>
            <a:spLocks noGrp="1"/>
          </p:cNvSpPr>
          <p:nvPr>
            <p:ph idx="1"/>
          </p:nvPr>
        </p:nvSpPr>
        <p:spPr/>
        <p:txBody>
          <a:bodyPr/>
          <a:lstStyle/>
          <a:p>
            <a:pPr eaLnBrk="1" hangingPunct="1">
              <a:defRPr/>
            </a:pPr>
            <a:r>
              <a:rPr lang="el-GR" sz="2400" dirty="0"/>
              <a:t>Δεν υπάρχει συγκεκριμένο ή γενικό προφίλ</a:t>
            </a:r>
          </a:p>
          <a:p>
            <a:pPr eaLnBrk="1" hangingPunct="1">
              <a:defRPr/>
            </a:pPr>
            <a:r>
              <a:rPr lang="el-GR" sz="2400" dirty="0"/>
              <a:t>Εξαρτάται από τη </a:t>
            </a:r>
            <a:r>
              <a:rPr lang="el-GR" sz="2400" dirty="0" smtClean="0"/>
              <a:t>ζήτηση  </a:t>
            </a:r>
            <a:r>
              <a:rPr lang="el-GR" sz="2400" dirty="0"/>
              <a:t>για εργατικό δυναμικό</a:t>
            </a:r>
          </a:p>
          <a:p>
            <a:pPr marL="68580" indent="0" eaLnBrk="1" hangingPunct="1">
              <a:buNone/>
              <a:defRPr/>
            </a:pPr>
            <a:r>
              <a:rPr lang="el-GR" sz="2400" dirty="0"/>
              <a:t>γεωργία/οικοδομική βιομηχανία/βιομηχανία του σεξ/οικιακή εργασία/ανθρώπινα όργανα/εικονικοί γάμοι/επαιτεία (στρατολογούνται παιδιά, ηλικιωμένοι &amp; άτομα με φυσικές ανικανότητες)</a:t>
            </a:r>
            <a:endParaRPr lang="en-US" sz="2400" dirty="0"/>
          </a:p>
        </p:txBody>
      </p:sp>
      <p:sp>
        <p:nvSpPr>
          <p:cNvPr id="5" name="Slide Number Placeholder 4"/>
          <p:cNvSpPr>
            <a:spLocks noGrp="1"/>
          </p:cNvSpPr>
          <p:nvPr>
            <p:ph type="sldNum" sz="quarter" idx="12"/>
          </p:nvPr>
        </p:nvSpPr>
        <p:spPr/>
        <p:txBody>
          <a:bodyPr/>
          <a:lstStyle/>
          <a:p>
            <a:fld id="{F25F1D46-2D4B-4E0C-9FA4-61AD2D2DD462}" type="slidenum">
              <a:rPr lang="el-GR" smtClean="0"/>
              <a:pPr/>
              <a:t>6</a:t>
            </a:fld>
            <a:endParaRPr lang="el-GR"/>
          </a:p>
        </p:txBody>
      </p:sp>
      <p:graphicFrame>
        <p:nvGraphicFramePr>
          <p:cNvPr id="34839" name="Group 23"/>
          <p:cNvGraphicFramePr>
            <a:graphicFrameLocks noGrp="1"/>
          </p:cNvGraphicFramePr>
          <p:nvPr/>
        </p:nvGraphicFramePr>
        <p:xfrm>
          <a:off x="1403350" y="4797425"/>
          <a:ext cx="6096000" cy="1633538"/>
        </p:xfrm>
        <a:graphic>
          <a:graphicData uri="http://schemas.openxmlformats.org/drawingml/2006/table">
            <a:tbl>
              <a:tblPr/>
              <a:tblGrid>
                <a:gridCol w="2032000"/>
                <a:gridCol w="2032000"/>
                <a:gridCol w="2032000"/>
              </a:tblGrid>
              <a:tr h="1809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400" b="1" i="0" u="none" strike="noStrike" cap="none" normalizeH="0" baseline="0" dirty="0" smtClean="0">
                          <a:ln>
                            <a:noFill/>
                          </a:ln>
                          <a:solidFill>
                            <a:schemeClr val="tx1"/>
                          </a:solidFill>
                          <a:effectLst/>
                          <a:latin typeface="Tahoma" pitchFamily="34" charset="0"/>
                        </a:rPr>
                        <a:t>Άνδρες</a:t>
                      </a:r>
                      <a:endParaRPr kumimoji="0" lang="en-US" sz="2400" b="1"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400" b="1" i="0" u="none" strike="noStrike" cap="none" normalizeH="0" baseline="0" dirty="0" smtClean="0">
                          <a:ln>
                            <a:noFill/>
                          </a:ln>
                          <a:solidFill>
                            <a:schemeClr val="tx1"/>
                          </a:solidFill>
                          <a:effectLst/>
                          <a:latin typeface="Tahoma" pitchFamily="34" charset="0"/>
                        </a:rPr>
                        <a:t>Γυναίκες</a:t>
                      </a:r>
                      <a:endParaRPr kumimoji="0" lang="en-US" sz="2400" b="1"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400" b="1" i="0" u="none" strike="noStrike" cap="none" normalizeH="0" baseline="0" smtClean="0">
                          <a:ln>
                            <a:noFill/>
                          </a:ln>
                          <a:solidFill>
                            <a:schemeClr val="tx1"/>
                          </a:solidFill>
                          <a:effectLst/>
                          <a:latin typeface="Tahoma" pitchFamily="34" charset="0"/>
                        </a:rPr>
                        <a:t>Παιδιά</a:t>
                      </a:r>
                      <a:endParaRPr kumimoji="0" lang="en-US" sz="2400" b="1"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176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400" b="0" i="0" u="none" strike="noStrike" cap="none" normalizeH="0" baseline="0" smtClean="0">
                          <a:ln>
                            <a:noFill/>
                          </a:ln>
                          <a:solidFill>
                            <a:schemeClr val="tx1"/>
                          </a:solidFill>
                          <a:effectLst/>
                          <a:latin typeface="Tahoma" pitchFamily="34" charset="0"/>
                        </a:rPr>
                        <a:t>Όλες οι ηλικίες</a:t>
                      </a:r>
                      <a:endParaRPr kumimoji="0" lang="en-US" sz="24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400" b="0" i="0" u="none" strike="noStrike" cap="none" normalizeH="0" baseline="0" dirty="0" smtClean="0">
                          <a:ln>
                            <a:noFill/>
                          </a:ln>
                          <a:solidFill>
                            <a:schemeClr val="tx1"/>
                          </a:solidFill>
                          <a:effectLst/>
                          <a:latin typeface="Tahoma" pitchFamily="34" charset="0"/>
                        </a:rPr>
                        <a:t>Όλες οι ηλικίες</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400" b="0" i="0" u="none" strike="noStrike" cap="none" normalizeH="0" baseline="0" dirty="0" smtClean="0">
                          <a:ln>
                            <a:noFill/>
                          </a:ln>
                          <a:solidFill>
                            <a:schemeClr val="tx1"/>
                          </a:solidFill>
                          <a:effectLst/>
                          <a:latin typeface="Tahoma" pitchFamily="34" charset="0"/>
                        </a:rPr>
                        <a:t>Όλες οι ηλικίες</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ΕΚΜΕΤΑΛΛΕΥΣΗ ΣΤΗΝ ΕΡΓΑΣΙΑ </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Είναι δύσκολο να  διαχωριστεί η εργασιακή εκμετάλλευση από την εργασιακή διαφορά γιατί δεν ορίζεται μόνο από τη φύση της εργασίας που επιτελείται αλλά </a:t>
            </a:r>
            <a:r>
              <a:rPr lang="el-GR" dirty="0" smtClean="0"/>
              <a:t>και</a:t>
            </a:r>
            <a:r>
              <a:rPr lang="el-GR" dirty="0" smtClean="0"/>
              <a:t> </a:t>
            </a:r>
            <a:r>
              <a:rPr lang="el-GR" dirty="0" smtClean="0"/>
              <a:t>από τη φύση των σχέσεων μεταξύ του προσώπου που </a:t>
            </a:r>
            <a:r>
              <a:rPr lang="el-GR" dirty="0" smtClean="0"/>
              <a:t>κάνει </a:t>
            </a:r>
            <a:r>
              <a:rPr lang="el-GR" dirty="0" smtClean="0"/>
              <a:t>τη δουλειά με το πρόσωπο που διατάζει </a:t>
            </a:r>
            <a:r>
              <a:rPr lang="en-US" dirty="0" smtClean="0"/>
              <a:t> </a:t>
            </a:r>
            <a:r>
              <a:rPr lang="el-GR" dirty="0" smtClean="0"/>
              <a:t>για να γίνει η δουλειά</a:t>
            </a:r>
            <a:endParaRPr lang="el-GR" dirty="0" smtClean="0"/>
          </a:p>
          <a:p>
            <a:r>
              <a:rPr lang="el-GR" dirty="0" smtClean="0"/>
              <a:t>Η εκμετάλλευση στην εργασία δεν είναι μόνο στην αναγνωρισμένη οικονομία αλλά επίσης και σε παράνομους τομείς – δύσκολος ο </a:t>
            </a:r>
            <a:r>
              <a:rPr lang="el-GR" dirty="0" smtClean="0"/>
              <a:t>διαχωρισμός</a:t>
            </a:r>
            <a:endParaRPr lang="el-GR" dirty="0" smtClean="0"/>
          </a:p>
          <a:p>
            <a:endParaRPr lang="el-GR"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cap="none" dirty="0" smtClean="0"/>
              <a:t>Δυσκολίες συνεργασίας του θύματος</a:t>
            </a:r>
            <a:endParaRPr lang="en-US" cap="none" dirty="0"/>
          </a:p>
        </p:txBody>
      </p:sp>
      <p:sp>
        <p:nvSpPr>
          <p:cNvPr id="3" name="Content Placeholder 2"/>
          <p:cNvSpPr>
            <a:spLocks noGrp="1"/>
          </p:cNvSpPr>
          <p:nvPr>
            <p:ph idx="1"/>
          </p:nvPr>
        </p:nvSpPr>
        <p:spPr/>
        <p:txBody>
          <a:bodyPr>
            <a:normAutofit fontScale="92500" lnSpcReduction="10000"/>
          </a:bodyPr>
          <a:lstStyle/>
          <a:p>
            <a:pPr>
              <a:buNone/>
            </a:pPr>
            <a:r>
              <a:rPr lang="el-GR" dirty="0" smtClean="0"/>
              <a:t>Περιλαμβάνουν</a:t>
            </a:r>
          </a:p>
          <a:p>
            <a:r>
              <a:rPr lang="el-GR" dirty="0" smtClean="0"/>
              <a:t>Προσωπικά χαρακτηριστικά</a:t>
            </a:r>
          </a:p>
          <a:p>
            <a:r>
              <a:rPr lang="el-GR" dirty="0" smtClean="0"/>
              <a:t>΄Ελλειψη γνώσης</a:t>
            </a:r>
          </a:p>
          <a:p>
            <a:r>
              <a:rPr lang="el-GR" dirty="0" smtClean="0"/>
              <a:t>΄Ελλειψη εμπιστοσύνης</a:t>
            </a:r>
          </a:p>
          <a:p>
            <a:r>
              <a:rPr lang="el-GR" dirty="0" smtClean="0"/>
              <a:t>Χρονικά περιθώρια</a:t>
            </a:r>
          </a:p>
          <a:p>
            <a:r>
              <a:rPr lang="el-GR" dirty="0" smtClean="0"/>
              <a:t>Φόβος για αντίποινα – για τους ίδιους και οικογένεια</a:t>
            </a:r>
          </a:p>
          <a:p>
            <a:r>
              <a:rPr lang="el-GR" dirty="0" smtClean="0"/>
              <a:t>Ντροπή και στιγματισμός</a:t>
            </a:r>
          </a:p>
          <a:p>
            <a:r>
              <a:rPr lang="el-GR" dirty="0" smtClean="0"/>
              <a:t>Φόβος για τους διακινητές</a:t>
            </a:r>
            <a:endParaRPr lang="en-US" dirty="0"/>
          </a:p>
        </p:txBody>
      </p:sp>
      <p:sp>
        <p:nvSpPr>
          <p:cNvPr id="4" name="Slide Number Placeholder 3"/>
          <p:cNvSpPr>
            <a:spLocks noGrp="1"/>
          </p:cNvSpPr>
          <p:nvPr>
            <p:ph type="sldNum" sz="quarter" idx="12"/>
          </p:nvPr>
        </p:nvSpPr>
        <p:spPr/>
        <p:txBody>
          <a:bodyPr/>
          <a:lstStyle/>
          <a:p>
            <a:fld id="{F25F1D46-2D4B-4E0C-9FA4-61AD2D2DD462}" type="slidenum">
              <a:rPr lang="el-GR" smtClean="0"/>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u="sng" cap="none" dirty="0" smtClean="0"/>
              <a:t>Πρακτορεία εξασφάλισης εργασίας</a:t>
            </a:r>
            <a:endParaRPr lang="el-GR" cap="none" dirty="0"/>
          </a:p>
        </p:txBody>
      </p:sp>
      <p:sp>
        <p:nvSpPr>
          <p:cNvPr id="3" name="Content Placeholder 2"/>
          <p:cNvSpPr>
            <a:spLocks noGrp="1"/>
          </p:cNvSpPr>
          <p:nvPr>
            <p:ph idx="1"/>
          </p:nvPr>
        </p:nvSpPr>
        <p:spPr>
          <a:xfrm>
            <a:off x="457200" y="1340768"/>
            <a:ext cx="8435280" cy="5112568"/>
          </a:xfrm>
        </p:spPr>
        <p:txBody>
          <a:bodyPr>
            <a:noAutofit/>
          </a:bodyPr>
          <a:lstStyle/>
          <a:p>
            <a:r>
              <a:rPr lang="el-GR" sz="2800" dirty="0" smtClean="0"/>
              <a:t>Σε υποθέσεις εκμετάλλευσης στην εργασία συνήθως τα θύματα στρατολογούνται </a:t>
            </a:r>
            <a:r>
              <a:rPr lang="el-GR" sz="2800" dirty="0" smtClean="0"/>
              <a:t>κυρίως από ομοεθνείς τους, μέσω </a:t>
            </a:r>
            <a:r>
              <a:rPr lang="el-GR" sz="2800" dirty="0" smtClean="0"/>
              <a:t>διαφημίσεων στον τύπο</a:t>
            </a:r>
            <a:r>
              <a:rPr lang="el-GR" sz="2800" dirty="0" smtClean="0"/>
              <a:t>, μέσω διαδικτύου και μέσα κοινωνικής δικτύωσης</a:t>
            </a:r>
            <a:endParaRPr lang="el-GR" sz="2800" dirty="0" smtClean="0"/>
          </a:p>
          <a:p>
            <a:r>
              <a:rPr lang="el-GR" sz="2800" dirty="0" smtClean="0"/>
              <a:t> Στα θύματα υπόσχεται εργασία, και τους δίνονται συμβόλαια που πιθανόν να μην έχουν καμιά </a:t>
            </a:r>
            <a:r>
              <a:rPr lang="el-GR" sz="2800" dirty="0" smtClean="0"/>
              <a:t>ισχύ</a:t>
            </a:r>
            <a:endParaRPr lang="el-GR" sz="2800" dirty="0" smtClean="0"/>
          </a:p>
          <a:p>
            <a:r>
              <a:rPr lang="el-GR" sz="2800" dirty="0" smtClean="0"/>
              <a:t>Τα πρακτορεία αυτά υπόσχονται εργασίες που γνωρίζουν ότι πιθανόν δεν </a:t>
            </a:r>
            <a:r>
              <a:rPr lang="el-GR" sz="2800" dirty="0" smtClean="0"/>
              <a:t>υπάρχουν, </a:t>
            </a:r>
            <a:r>
              <a:rPr lang="el-GR" sz="2800" dirty="0" smtClean="0"/>
              <a:t>ζητούν </a:t>
            </a:r>
            <a:r>
              <a:rPr lang="el-GR" sz="2800" dirty="0" smtClean="0"/>
              <a:t>προκαταβολές</a:t>
            </a:r>
            <a:r>
              <a:rPr lang="el-GR" sz="2800" dirty="0"/>
              <a:t> </a:t>
            </a:r>
            <a:r>
              <a:rPr lang="el-GR" sz="2800" dirty="0" smtClean="0"/>
              <a:t>για θεωρήσεις και διαδικασία</a:t>
            </a:r>
            <a:r>
              <a:rPr lang="el-GR" sz="2800" dirty="0" smtClean="0"/>
              <a:t> </a:t>
            </a:r>
            <a:endParaRPr lang="el-GR" sz="2800" dirty="0" smtClean="0"/>
          </a:p>
          <a:p>
            <a:pPr>
              <a:buFont typeface="Wingdings" pitchFamily="2" charset="2"/>
              <a:buChar char="Ø"/>
            </a:pPr>
            <a:r>
              <a:rPr lang="el-GR" sz="2800" dirty="0" smtClean="0"/>
              <a:t>Οπότε </a:t>
            </a:r>
            <a:r>
              <a:rPr lang="el-GR" sz="2800" dirty="0" smtClean="0"/>
              <a:t>αυτόματα </a:t>
            </a:r>
            <a:r>
              <a:rPr lang="el-GR" sz="2800" dirty="0" smtClean="0"/>
              <a:t>τα </a:t>
            </a:r>
            <a:r>
              <a:rPr lang="el-GR" sz="2800" dirty="0" smtClean="0"/>
              <a:t>θύματα και οι οικογένειες τους  δημιουργούν </a:t>
            </a:r>
            <a:r>
              <a:rPr lang="el-GR" sz="2800" dirty="0" smtClean="0"/>
              <a:t>χρέη πριν να έχουν ουσιαστικά εργασία </a:t>
            </a:r>
            <a:endParaRPr lang="el-GR" sz="2800" dirty="0" smtClean="0"/>
          </a:p>
        </p:txBody>
      </p:sp>
      <p:sp>
        <p:nvSpPr>
          <p:cNvPr id="4" name="Slide Number Placeholder 3"/>
          <p:cNvSpPr>
            <a:spLocks noGrp="1"/>
          </p:cNvSpPr>
          <p:nvPr>
            <p:ph type="sldNum" sz="quarter" idx="12"/>
          </p:nvPr>
        </p:nvSpPr>
        <p:spPr/>
        <p:txBody>
          <a:bodyPr/>
          <a:lstStyle/>
          <a:p>
            <a:fld id="{F25F1D46-2D4B-4E0C-9FA4-61AD2D2DD462}" type="slidenum">
              <a:rPr lang="el-GR" smtClean="0"/>
              <a:pPr/>
              <a:t>9</a:t>
            </a:fld>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1044</TotalTime>
  <Words>1188</Words>
  <Application>Microsoft Office PowerPoint</Application>
  <PresentationFormat>On-screen Show (4:3)</PresentationFormat>
  <Paragraphs>187</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ΔΙΑΣΤΑΣΗ ΚΑΙ ΜΟΡΦΕΣ ΤΗΣ ΕΜΠΟΡΙΑΣ </vt:lpstr>
      <vt:lpstr>Εμπορία Προσώπων (Νόμος 60(Ι)/2014)</vt:lpstr>
      <vt:lpstr>Τα τρία συστατικά του αδικήματος </vt:lpstr>
      <vt:lpstr>Εκμετάλλευση</vt:lpstr>
      <vt:lpstr>Εμπορία Προσώπων στην Κύπρο</vt:lpstr>
      <vt:lpstr>Χαρακτηριστικά Θυμάτων Εμπορίας Προσώπων</vt:lpstr>
      <vt:lpstr>ΕΚΜΕΤΑΛΛΕΥΣΗ ΣΤΗΝ ΕΡΓΑΣΙΑ </vt:lpstr>
      <vt:lpstr>Δυσκολίες συνεργασίας του θύματος</vt:lpstr>
      <vt:lpstr>Πρακτορεία εξασφάλισης εργασίας</vt:lpstr>
      <vt:lpstr>Πρακτορεία εξασφάλισης εργασίας</vt:lpstr>
      <vt:lpstr>Εμπορία προσώπων με σκοπό την εκμετάλλευση στην εργασία </vt:lpstr>
      <vt:lpstr>Δυσκολία γιατί….</vt:lpstr>
      <vt:lpstr>Εκμετάλλευση στην οικιακή εργασία</vt:lpstr>
      <vt:lpstr>Πως  οι  διακινητές ελέγχουν τα θύματα</vt:lpstr>
      <vt:lpstr>ΩΣΤΟΣΟ….</vt:lpstr>
      <vt:lpstr>Ρόλος Πρακτορείων Εξεύρεσης Εργασίας  </vt:lpstr>
      <vt:lpstr>Ρόλος Πρακτορείων Εξεύρεσης Εργασίας  </vt:lpstr>
      <vt:lpstr>Κουλτούρα</vt:lpstr>
      <vt:lpstr>ΔΙΕΘΝΕΙΣ ΥΠΟΘΕΣΕΙΣ</vt:lpstr>
      <vt:lpstr>Αποφάσεις του Δικαστηρίου </vt:lpstr>
      <vt:lpstr>Αποφάσεις του Δικαστηρίου </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police</cp:lastModifiedBy>
  <cp:revision>92</cp:revision>
  <dcterms:created xsi:type="dcterms:W3CDTF">2013-11-21T08:38:13Z</dcterms:created>
  <dcterms:modified xsi:type="dcterms:W3CDTF">2017-10-20T09:55:50Z</dcterms:modified>
</cp:coreProperties>
</file>